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jpeg" ContentType="image/jpeg"/>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s/slide57.xml" ContentType="application/vnd.openxmlformats-officedocument.presentationml.slide+xml"/>
  <Override PartName="/ppt/slides/slide69.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70.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6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67.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7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73.xml" ContentType="application/vnd.openxmlformats-officedocument.presentationml.slide+xml"/>
  <Override PartName="/ppt/slides/slide58.xml" ContentType="application/vnd.openxmlformats-officedocument.presentationml.slide+xml"/>
  <Override PartName="/ppt/slides/slide30.xml" ContentType="application/vnd.openxmlformats-officedocument.presentationml.slide+xml"/>
  <Override PartName="/ppt/slides/slide72.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66.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1.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0.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9.xml" ContentType="application/vnd.openxmlformats-officedocument.presentationml.slide+xml"/>
  <Override PartName="/ppt/slides/slide62.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65.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63.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Slides/notesSlide61.xml" ContentType="application/vnd.openxmlformats-officedocument.presentationml.notesSlide+xml"/>
  <Override PartName="/ppt/notesSlides/notesSlide59.xml" ContentType="application/vnd.openxmlformats-officedocument.presentationml.notesSlide+xml"/>
  <Override PartName="/ppt/notesSlides/notesSlide66.xml" ContentType="application/vnd.openxmlformats-officedocument.presentationml.notesSlide+xml"/>
  <Override PartName="/ppt/notesSlides/notesSlide64.xml" ContentType="application/vnd.openxmlformats-officedocument.presentationml.notesSlide+xml"/>
  <Override PartName="/ppt/notesSlides/notesSlide62.xml" ContentType="application/vnd.openxmlformats-officedocument.presentationml.notesSlide+xml"/>
  <Override PartName="/ppt/slideMasters/slideMaster1.xml" ContentType="application/vnd.openxmlformats-officedocument.presentationml.slideMaster+xml"/>
  <Override PartName="/ppt/notesSlides/notesSlide60.xml" ContentType="application/vnd.openxmlformats-officedocument.presentationml.notesSlide+xml"/>
  <Override PartName="/ppt/notesSlides/notesSlide65.xml" ContentType="application/vnd.openxmlformats-officedocument.presentationml.notesSlide+xml"/>
  <Override PartName="/ppt/notesSlides/notesSlide68.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67.xml" ContentType="application/vnd.openxmlformats-officedocument.presentationml.notesSlide+xml"/>
  <Override PartName="/ppt/notesSlides/notesSlide58.xml" ContentType="application/vnd.openxmlformats-officedocument.presentationml.notesSlide+xml"/>
  <Override PartName="/ppt/notesSlides/notesSlide63.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47.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16.xml" ContentType="application/vnd.openxmlformats-officedocument.presentationml.notesSlide+xml"/>
  <Override PartName="/ppt/notesSlides/notesSlide54.xml" ContentType="application/vnd.openxmlformats-officedocument.presentationml.notesSlide+xml"/>
  <Override PartName="/ppt/notesSlides/notesSlide1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15.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13.xml" ContentType="application/vnd.openxmlformats-officedocument.presentationml.notesSlide+xml"/>
  <Override PartName="/ppt/notesSlides/notesSlide46.xml" ContentType="application/vnd.openxmlformats-officedocument.presentationml.notesSlide+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55.xml" ContentType="application/vnd.openxmlformats-officedocument.presentationml.notesSlide+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notesSlides/notesSlide56.xml" ContentType="application/vnd.openxmlformats-officedocument.presentationml.notesSlide+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57.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Override2.xml" ContentType="application/vnd.openxmlformats-officedocument.themeOverride+xml"/>
  <Override PartName="/ppt/charts/chart2.xml" ContentType="application/vnd.openxmlformats-officedocument.drawingml.chart+xml"/>
  <Override PartName="/ppt/theme/themeOverride1.xml" ContentType="application/vnd.openxmlformats-officedocument.themeOverride+xml"/>
  <Override PartName="/ppt/charts/chart1.xml" ContentType="application/vnd.openxmlformats-officedocument.drawingml.char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79" r:id="rId2"/>
    <p:sldId id="278" r:id="rId3"/>
    <p:sldId id="258" r:id="rId4"/>
    <p:sldId id="269" r:id="rId5"/>
    <p:sldId id="272" r:id="rId6"/>
    <p:sldId id="260" r:id="rId7"/>
    <p:sldId id="402" r:id="rId8"/>
    <p:sldId id="273" r:id="rId9"/>
    <p:sldId id="271" r:id="rId10"/>
    <p:sldId id="282" r:id="rId11"/>
    <p:sldId id="284" r:id="rId12"/>
    <p:sldId id="283" r:id="rId13"/>
    <p:sldId id="382" r:id="rId14"/>
    <p:sldId id="383" r:id="rId15"/>
    <p:sldId id="384" r:id="rId16"/>
    <p:sldId id="387" r:id="rId17"/>
    <p:sldId id="367" r:id="rId18"/>
    <p:sldId id="400" r:id="rId19"/>
    <p:sldId id="401" r:id="rId20"/>
    <p:sldId id="389" r:id="rId21"/>
    <p:sldId id="390" r:id="rId22"/>
    <p:sldId id="391" r:id="rId23"/>
    <p:sldId id="392" r:id="rId24"/>
    <p:sldId id="393" r:id="rId25"/>
    <p:sldId id="394" r:id="rId26"/>
    <p:sldId id="395" r:id="rId27"/>
    <p:sldId id="396" r:id="rId28"/>
    <p:sldId id="397" r:id="rId29"/>
    <p:sldId id="398" r:id="rId30"/>
    <p:sldId id="304" r:id="rId31"/>
    <p:sldId id="415" r:id="rId32"/>
    <p:sldId id="416" r:id="rId33"/>
    <p:sldId id="417" r:id="rId34"/>
    <p:sldId id="418" r:id="rId35"/>
    <p:sldId id="419" r:id="rId36"/>
    <p:sldId id="420" r:id="rId37"/>
    <p:sldId id="421" r:id="rId38"/>
    <p:sldId id="422" r:id="rId39"/>
    <p:sldId id="423" r:id="rId40"/>
    <p:sldId id="424" r:id="rId41"/>
    <p:sldId id="324" r:id="rId42"/>
    <p:sldId id="404" r:id="rId43"/>
    <p:sldId id="410" r:id="rId44"/>
    <p:sldId id="411" r:id="rId45"/>
    <p:sldId id="409" r:id="rId46"/>
    <p:sldId id="406" r:id="rId47"/>
    <p:sldId id="405" r:id="rId48"/>
    <p:sldId id="407" r:id="rId49"/>
    <p:sldId id="408" r:id="rId50"/>
    <p:sldId id="412" r:id="rId51"/>
    <p:sldId id="413" r:id="rId52"/>
    <p:sldId id="414" r:id="rId53"/>
    <p:sldId id="340" r:id="rId54"/>
    <p:sldId id="342" r:id="rId55"/>
    <p:sldId id="343" r:id="rId56"/>
    <p:sldId id="344" r:id="rId57"/>
    <p:sldId id="345" r:id="rId58"/>
    <p:sldId id="425" r:id="rId59"/>
    <p:sldId id="347" r:id="rId60"/>
    <p:sldId id="355" r:id="rId61"/>
    <p:sldId id="426" r:id="rId62"/>
    <p:sldId id="348" r:id="rId63"/>
    <p:sldId id="352" r:id="rId64"/>
    <p:sldId id="353" r:id="rId65"/>
    <p:sldId id="358" r:id="rId66"/>
    <p:sldId id="360" r:id="rId67"/>
    <p:sldId id="427" r:id="rId68"/>
    <p:sldId id="361" r:id="rId69"/>
    <p:sldId id="362" r:id="rId70"/>
    <p:sldId id="364" r:id="rId71"/>
    <p:sldId id="363" r:id="rId72"/>
    <p:sldId id="365" r:id="rId73"/>
    <p:sldId id="267" r:id="rId7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2433"/>
    <a:srgbClr val="A71930"/>
    <a:srgbClr val="97233F"/>
    <a:srgbClr val="B3995D"/>
    <a:srgbClr val="2A6EBB"/>
    <a:srgbClr val="A5ACAF"/>
    <a:srgbClr val="002147"/>
    <a:srgbClr val="828A87"/>
    <a:srgbClr val="00338D"/>
    <a:srgbClr val="C60C3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500" autoAdjust="0"/>
  </p:normalViewPr>
  <p:slideViewPr>
    <p:cSldViewPr>
      <p:cViewPr varScale="1">
        <p:scale>
          <a:sx n="51" d="100"/>
          <a:sy n="51" d="100"/>
        </p:scale>
        <p:origin x="-1090" y="-8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661"/>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pieChart>
        <c:varyColors val="1"/>
        <c:ser>
          <c:idx val="0"/>
          <c:order val="0"/>
          <c:explosion val="25"/>
          <c:cat>
            <c:strRef>
              <c:f>Sheet1!$P$18:$P$24</c:f>
              <c:strCache>
                <c:ptCount val="7"/>
                <c:pt idx="0">
                  <c:v>Coal/Pet Prod</c:v>
                </c:pt>
                <c:pt idx="1">
                  <c:v>Coal</c:v>
                </c:pt>
                <c:pt idx="2">
                  <c:v>Gravel</c:v>
                </c:pt>
                <c:pt idx="3">
                  <c:v>Gasoline</c:v>
                </c:pt>
                <c:pt idx="4">
                  <c:v>Waste/scrap</c:v>
                </c:pt>
                <c:pt idx="5">
                  <c:v>Basic chemicals</c:v>
                </c:pt>
                <c:pt idx="6">
                  <c:v>Nonmetal min. prods.2</c:v>
                </c:pt>
              </c:strCache>
            </c:strRef>
          </c:cat>
          <c:val>
            <c:numRef>
              <c:f>Sheet1!$Q$18:$Q$24</c:f>
              <c:numCache>
                <c:formatCode>General</c:formatCode>
                <c:ptCount val="7"/>
                <c:pt idx="0">
                  <c:v>159.80000000000001</c:v>
                </c:pt>
                <c:pt idx="1">
                  <c:v>118.5</c:v>
                </c:pt>
                <c:pt idx="2">
                  <c:v>63.100000000000009</c:v>
                </c:pt>
                <c:pt idx="3">
                  <c:v>17.5</c:v>
                </c:pt>
                <c:pt idx="4">
                  <c:v>16</c:v>
                </c:pt>
                <c:pt idx="5">
                  <c:v>9.9</c:v>
                </c:pt>
                <c:pt idx="6">
                  <c:v>7.9</c:v>
                </c:pt>
              </c:numCache>
            </c:numRef>
          </c:val>
        </c:ser>
        <c:firstSliceAng val="0"/>
      </c:pieChart>
    </c:plotArea>
    <c:legend>
      <c:legendPos val="r"/>
      <c:legendEntry>
        <c:idx val="0"/>
        <c:txPr>
          <a:bodyPr/>
          <a:lstStyle/>
          <a:p>
            <a:pPr>
              <a:defRPr sz="2400"/>
            </a:pPr>
            <a:endParaRPr lang="en-US"/>
          </a:p>
        </c:txPr>
      </c:legendEntry>
      <c:legendEntry>
        <c:idx val="1"/>
        <c:txPr>
          <a:bodyPr/>
          <a:lstStyle/>
          <a:p>
            <a:pPr>
              <a:defRPr sz="2400"/>
            </a:pPr>
            <a:endParaRPr lang="en-US"/>
          </a:p>
        </c:txPr>
      </c:legendEntry>
      <c:legendEntry>
        <c:idx val="2"/>
        <c:txPr>
          <a:bodyPr/>
          <a:lstStyle/>
          <a:p>
            <a:pPr>
              <a:defRPr sz="2400"/>
            </a:pPr>
            <a:endParaRPr lang="en-US"/>
          </a:p>
        </c:txPr>
      </c:legendEntry>
      <c:legendEntry>
        <c:idx val="3"/>
        <c:txPr>
          <a:bodyPr/>
          <a:lstStyle/>
          <a:p>
            <a:pPr>
              <a:defRPr sz="2400"/>
            </a:pPr>
            <a:endParaRPr lang="en-US"/>
          </a:p>
        </c:txPr>
      </c:legendEntry>
      <c:legendEntry>
        <c:idx val="4"/>
        <c:txPr>
          <a:bodyPr/>
          <a:lstStyle/>
          <a:p>
            <a:pPr>
              <a:defRPr sz="2400"/>
            </a:pPr>
            <a:endParaRPr lang="en-US"/>
          </a:p>
        </c:txPr>
      </c:legendEntry>
      <c:legendEntry>
        <c:idx val="5"/>
        <c:txPr>
          <a:bodyPr/>
          <a:lstStyle/>
          <a:p>
            <a:pPr>
              <a:defRPr sz="2400"/>
            </a:pPr>
            <a:endParaRPr lang="en-US"/>
          </a:p>
        </c:txPr>
      </c:legendEntry>
      <c:legendEntry>
        <c:idx val="6"/>
        <c:txPr>
          <a:bodyPr/>
          <a:lstStyle/>
          <a:p>
            <a:pPr>
              <a:defRPr sz="2400"/>
            </a:pPr>
            <a:endParaRPr lang="en-US"/>
          </a:p>
        </c:txPr>
      </c:legendEntry>
      <c:layout>
        <c:manualLayout>
          <c:xMode val="edge"/>
          <c:yMode val="edge"/>
          <c:x val="0.65640820939050071"/>
          <c:y val="3.4980621803580789E-2"/>
          <c:w val="0.33433253135025653"/>
          <c:h val="0.92442669107104936"/>
        </c:manualLayout>
      </c:layout>
    </c:legend>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pieChart>
        <c:varyColors val="1"/>
        <c:ser>
          <c:idx val="0"/>
          <c:order val="0"/>
          <c:explosion val="25"/>
          <c:cat>
            <c:strRef>
              <c:f>Sheet1!$T$34:$T$40</c:f>
              <c:strCache>
                <c:ptCount val="7"/>
                <c:pt idx="0">
                  <c:v>Machinery</c:v>
                </c:pt>
                <c:pt idx="1">
                  <c:v>Vehicles/Parts</c:v>
                </c:pt>
                <c:pt idx="2">
                  <c:v>Coal/Pet Prod</c:v>
                </c:pt>
                <c:pt idx="3">
                  <c:v>Electronics</c:v>
                </c:pt>
                <c:pt idx="4">
                  <c:v>Mixed freight</c:v>
                </c:pt>
                <c:pt idx="5">
                  <c:v>Textiles/leather</c:v>
                </c:pt>
                <c:pt idx="6">
                  <c:v>Transport equip.</c:v>
                </c:pt>
              </c:strCache>
            </c:strRef>
          </c:cat>
          <c:val>
            <c:numRef>
              <c:f>Sheet1!$U$34:$U$40</c:f>
              <c:numCache>
                <c:formatCode>_(* #,##0_);_(* \(#,##0\);_(* "-"??_);_(@_)</c:formatCode>
                <c:ptCount val="7"/>
                <c:pt idx="0">
                  <c:v>60483.1</c:v>
                </c:pt>
                <c:pt idx="1">
                  <c:v>45448.5</c:v>
                </c:pt>
                <c:pt idx="2">
                  <c:v>43547.7</c:v>
                </c:pt>
                <c:pt idx="3">
                  <c:v>20011.300000000003</c:v>
                </c:pt>
                <c:pt idx="4">
                  <c:v>17507</c:v>
                </c:pt>
                <c:pt idx="5">
                  <c:v>9049.9</c:v>
                </c:pt>
                <c:pt idx="6">
                  <c:v>6101.5</c:v>
                </c:pt>
              </c:numCache>
            </c:numRef>
          </c:val>
        </c:ser>
        <c:firstSliceAng val="0"/>
      </c:pieChart>
    </c:plotArea>
    <c:legend>
      <c:legendPos val="r"/>
      <c:layout>
        <c:manualLayout>
          <c:xMode val="edge"/>
          <c:yMode val="edge"/>
          <c:x val="0.68454092543988065"/>
          <c:y val="8.2683177038787109E-2"/>
          <c:w val="0.31082944493049863"/>
          <c:h val="0.87391810317494878"/>
        </c:manualLayout>
      </c:layout>
      <c:spPr>
        <a:solidFill>
          <a:schemeClr val="bg1"/>
        </a:solidFill>
      </c:spPr>
    </c:legend>
    <c:plotVisOnly val="1"/>
  </c:chart>
  <c:txPr>
    <a:bodyPr/>
    <a:lstStyle/>
    <a:p>
      <a:pPr>
        <a:defRPr lang="en-US" sz="2400" b="0" i="0" u="none" strike="noStrike" kern="1200" baseline="0">
          <a:solidFill>
            <a:srgbClr val="000000"/>
          </a:solidFill>
          <a:latin typeface="+mn-lt"/>
          <a:ea typeface="+mn-ea"/>
          <a:cs typeface="+mn-cs"/>
        </a:defRPr>
      </a:pPr>
      <a:endParaRPr lang="en-US"/>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238" cy="465138"/>
          </a:xfrm>
          <a:prstGeom prst="rect">
            <a:avLst/>
          </a:prstGeom>
        </p:spPr>
        <p:txBody>
          <a:bodyPr vert="horz" lIns="91424" tIns="45712" rIns="91424" bIns="45712" rtlCol="0"/>
          <a:lstStyle>
            <a:lvl1pPr algn="l">
              <a:defRPr sz="1200"/>
            </a:lvl1pPr>
          </a:lstStyle>
          <a:p>
            <a:endParaRPr lang="en-US"/>
          </a:p>
        </p:txBody>
      </p:sp>
      <p:sp>
        <p:nvSpPr>
          <p:cNvPr id="3" name="Date Placeholder 2"/>
          <p:cNvSpPr>
            <a:spLocks noGrp="1"/>
          </p:cNvSpPr>
          <p:nvPr>
            <p:ph type="dt" sz="quarter" idx="1"/>
          </p:nvPr>
        </p:nvSpPr>
        <p:spPr>
          <a:xfrm>
            <a:off x="3978276" y="1"/>
            <a:ext cx="3043238" cy="465138"/>
          </a:xfrm>
          <a:prstGeom prst="rect">
            <a:avLst/>
          </a:prstGeom>
        </p:spPr>
        <p:txBody>
          <a:bodyPr vert="horz" lIns="91424" tIns="45712" rIns="91424" bIns="45712" rtlCol="0"/>
          <a:lstStyle>
            <a:lvl1pPr algn="r">
              <a:defRPr sz="1200"/>
            </a:lvl1pPr>
          </a:lstStyle>
          <a:p>
            <a:fld id="{4D101B9B-4F6A-4164-ACA2-A72DBD118911}" type="datetimeFigureOut">
              <a:rPr lang="en-US" smtClean="0"/>
              <a:pPr/>
              <a:t>9/8/2015</a:t>
            </a:fld>
            <a:endParaRPr lang="en-US"/>
          </a:p>
        </p:txBody>
      </p:sp>
      <p:sp>
        <p:nvSpPr>
          <p:cNvPr id="4" name="Footer Placeholder 3"/>
          <p:cNvSpPr>
            <a:spLocks noGrp="1"/>
          </p:cNvSpPr>
          <p:nvPr>
            <p:ph type="ftr" sz="quarter" idx="2"/>
          </p:nvPr>
        </p:nvSpPr>
        <p:spPr>
          <a:xfrm>
            <a:off x="0" y="8842376"/>
            <a:ext cx="3043238" cy="465138"/>
          </a:xfrm>
          <a:prstGeom prst="rect">
            <a:avLst/>
          </a:prstGeom>
        </p:spPr>
        <p:txBody>
          <a:bodyPr vert="horz" lIns="91424" tIns="45712" rIns="91424" bIns="45712" rtlCol="0" anchor="b"/>
          <a:lstStyle>
            <a:lvl1pPr algn="l">
              <a:defRPr sz="1200"/>
            </a:lvl1pPr>
          </a:lstStyle>
          <a:p>
            <a:endParaRPr lang="en-US"/>
          </a:p>
        </p:txBody>
      </p:sp>
      <p:sp>
        <p:nvSpPr>
          <p:cNvPr id="5" name="Slide Number Placeholder 4"/>
          <p:cNvSpPr>
            <a:spLocks noGrp="1"/>
          </p:cNvSpPr>
          <p:nvPr>
            <p:ph type="sldNum" sz="quarter" idx="3"/>
          </p:nvPr>
        </p:nvSpPr>
        <p:spPr>
          <a:xfrm>
            <a:off x="3978276" y="8842376"/>
            <a:ext cx="3043238" cy="465138"/>
          </a:xfrm>
          <a:prstGeom prst="rect">
            <a:avLst/>
          </a:prstGeom>
        </p:spPr>
        <p:txBody>
          <a:bodyPr vert="horz" lIns="91424" tIns="45712" rIns="91424" bIns="45712" rtlCol="0" anchor="b"/>
          <a:lstStyle>
            <a:lvl1pPr algn="r">
              <a:defRPr sz="1200"/>
            </a:lvl1pPr>
          </a:lstStyle>
          <a:p>
            <a:fld id="{33D314EB-2361-478C-8B3D-68AEECED177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4" cy="465455"/>
          </a:xfrm>
          <a:prstGeom prst="rect">
            <a:avLst/>
          </a:prstGeom>
        </p:spPr>
        <p:txBody>
          <a:bodyPr vert="horz" lIns="93308" tIns="46654" rIns="93308" bIns="46654" rtlCol="0"/>
          <a:lstStyle>
            <a:lvl1pPr algn="l">
              <a:defRPr sz="1200"/>
            </a:lvl1pPr>
          </a:lstStyle>
          <a:p>
            <a:endParaRPr lang="en-US"/>
          </a:p>
        </p:txBody>
      </p:sp>
      <p:sp>
        <p:nvSpPr>
          <p:cNvPr id="3" name="Date Placeholder 2"/>
          <p:cNvSpPr>
            <a:spLocks noGrp="1"/>
          </p:cNvSpPr>
          <p:nvPr>
            <p:ph type="dt" idx="1"/>
          </p:nvPr>
        </p:nvSpPr>
        <p:spPr>
          <a:xfrm>
            <a:off x="3978133" y="1"/>
            <a:ext cx="3043344" cy="465455"/>
          </a:xfrm>
          <a:prstGeom prst="rect">
            <a:avLst/>
          </a:prstGeom>
        </p:spPr>
        <p:txBody>
          <a:bodyPr vert="horz" lIns="93308" tIns="46654" rIns="93308" bIns="46654" rtlCol="0"/>
          <a:lstStyle>
            <a:lvl1pPr algn="r">
              <a:defRPr sz="1200"/>
            </a:lvl1pPr>
          </a:lstStyle>
          <a:p>
            <a:fld id="{9A77107F-2DD1-48DB-BE02-80BDBB139646}" type="datetimeFigureOut">
              <a:rPr lang="en-US" smtClean="0"/>
              <a:pPr/>
              <a:t>9/8/2015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08" tIns="46654" rIns="93308" bIns="46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4" cy="465455"/>
          </a:xfrm>
          <a:prstGeom prst="rect">
            <a:avLst/>
          </a:prstGeom>
        </p:spPr>
        <p:txBody>
          <a:bodyPr vert="horz" lIns="93308" tIns="46654" rIns="93308" bIns="46654"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4" cy="465455"/>
          </a:xfrm>
          <a:prstGeom prst="rect">
            <a:avLst/>
          </a:prstGeom>
        </p:spPr>
        <p:txBody>
          <a:bodyPr vert="horz" lIns="93308" tIns="46654" rIns="93308" bIns="46654" rtlCol="0" anchor="b"/>
          <a:lstStyle>
            <a:lvl1pPr algn="r">
              <a:defRPr sz="1200"/>
            </a:lvl1pPr>
          </a:lstStyle>
          <a:p>
            <a:fld id="{534D12FA-8A27-4883-BB4B-CB945B89BA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4D12FA-8A27-4883-BB4B-CB945B89BAE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a:xfrm>
            <a:off x="1184275" y="698500"/>
            <a:ext cx="4656138" cy="3492500"/>
          </a:xfrm>
          <a:ln/>
        </p:spPr>
      </p:sp>
      <p:sp>
        <p:nvSpPr>
          <p:cNvPr id="106500" name="Rectangle 3"/>
          <p:cNvSpPr>
            <a:spLocks noGrp="1" noChangeArrowheads="1"/>
          </p:cNvSpPr>
          <p:nvPr>
            <p:ph type="body" idx="1"/>
          </p:nvPr>
        </p:nvSpPr>
        <p:spPr>
          <a:xfrm>
            <a:off x="936414" y="4422426"/>
            <a:ext cx="5150273" cy="4187889"/>
          </a:xfrm>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r>
              <a:rPr lang="en-US" dirty="0" smtClean="0"/>
              <a:t>Traffic count definition,   1/3 to ½ the distance towards most traffic is flowing.    We are looking for an average number of vehicles.</a:t>
            </a:r>
          </a:p>
          <a:p>
            <a:endParaRPr lang="en-US" dirty="0" smtClean="0"/>
          </a:p>
          <a:p>
            <a:r>
              <a:rPr lang="en-US" dirty="0" smtClean="0"/>
              <a:t>Traffic stations break at county lines, since there</a:t>
            </a:r>
            <a:r>
              <a:rPr lang="en-US" baseline="0" dirty="0" smtClean="0"/>
              <a:t> are no major traffic generators on this route the same station represents traffic in both counties. We call this an adjacent count station. Only one of these have counts performed.</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en-US" dirty="0" smtClean="0"/>
              <a:t>This is showing the direction, class, number axles speed.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r>
              <a:rPr lang="en-US" dirty="0" smtClean="0"/>
              <a:t>(display the counter), Pneumatic road tubes,   Plugs into the Automatic Data Recorder 3 year cycle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dirty="0" smtClean="0"/>
              <a:t>2 pneumatic road tubes,   set a different spacing's based on speed and volume of traffic,   this type of count requires free flowing traffic,   (display the ADR)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r>
              <a:rPr lang="en-US" dirty="0" smtClean="0"/>
              <a:t>Class 4 also</a:t>
            </a:r>
            <a:r>
              <a:rPr lang="en-US" baseline="0" dirty="0" smtClean="0"/>
              <a:t> includes school buses</a:t>
            </a:r>
          </a:p>
          <a:p>
            <a:r>
              <a:rPr lang="en-US" baseline="0" dirty="0" smtClean="0"/>
              <a:t>Class 5 also includes flat bed and dually pickups</a:t>
            </a:r>
          </a:p>
          <a:p>
            <a:r>
              <a:rPr lang="en-US" dirty="0" smtClean="0"/>
              <a:t>Class 9 is your typical eighteen</a:t>
            </a:r>
            <a:r>
              <a:rPr lang="en-US" baseline="0" dirty="0" smtClean="0"/>
              <a:t> wheeler up to 53’</a:t>
            </a:r>
          </a:p>
          <a:p>
            <a:r>
              <a:rPr lang="en-US" baseline="0" dirty="0" smtClean="0"/>
              <a:t>Class 11 is similar to the UPS and FedEx trucks you see on the </a:t>
            </a:r>
            <a:r>
              <a:rPr lang="en-US" baseline="0" dirty="0" err="1" smtClean="0"/>
              <a:t>hightway</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r>
              <a:rPr lang="en-US" dirty="0" smtClean="0"/>
              <a:t>As Steve had mentioned before this is a brass </a:t>
            </a:r>
            <a:r>
              <a:rPr lang="en-US" dirty="0" err="1" smtClean="0"/>
              <a:t>piezo</a:t>
            </a:r>
            <a:r>
              <a:rPr lang="en-US" dirty="0" smtClean="0"/>
              <a:t>,   each location is </a:t>
            </a:r>
            <a:r>
              <a:rPr lang="en-US" dirty="0" err="1" smtClean="0"/>
              <a:t>gps’d</a:t>
            </a:r>
            <a:r>
              <a:rPr lang="en-US" dirty="0" smtClean="0"/>
              <a:t> and is in the process of being placed in IMS and on PIFS,  this particular site can cost 5-30K.    If these loops are within your project they must be replaced, please notify us and we can give you a bid packet with specs so that they can be replaced.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box,</a:t>
            </a:r>
            <a:r>
              <a:rPr lang="en-US" baseline="0" dirty="0" smtClean="0"/>
              <a:t> these sites can cost from 50-75K, these are strategically located across the state and count different functionally classed roadways. These ATR’s have 110v, phone lines and some solar powered. This data is submitted to FHWA for reporting and identifying travel trends.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box,</a:t>
            </a:r>
            <a:r>
              <a:rPr lang="en-US" baseline="0" dirty="0" smtClean="0"/>
              <a:t> these sites can cost from 50-75K, these are strategically located across the state and count different functionally classed roadways. These ATR’s have 110v, phone lines and some solar powered. This data is submitted to FHWA for reporting and identifying travel trends.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dirty="0" smtClean="0"/>
              <a:t>If you zoom in you can pick up details on that count station,  040 is the county,   753 is the station,   2007 is the count year,   9011 is the ADT. </a:t>
            </a:r>
            <a:r>
              <a:rPr lang="en-US" baseline="0" dirty="0" smtClean="0"/>
              <a:t>  Once we have collected, processed the actual traffic count, validate the count we then forward this data to DATA Management.</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a:xfrm>
            <a:off x="1184275" y="698500"/>
            <a:ext cx="4656138" cy="3492500"/>
          </a:xfrm>
          <a:ln/>
        </p:spPr>
      </p:sp>
      <p:sp>
        <p:nvSpPr>
          <p:cNvPr id="106500" name="Rectangle 3"/>
          <p:cNvSpPr>
            <a:spLocks noGrp="1" noChangeArrowheads="1"/>
          </p:cNvSpPr>
          <p:nvPr>
            <p:ph type="body" idx="1"/>
          </p:nvPr>
        </p:nvSpPr>
        <p:spPr>
          <a:xfrm>
            <a:off x="936414" y="4422426"/>
            <a:ext cx="5150273" cy="4187889"/>
          </a:xfrm>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Transportation Systems Branch  deals with highway projects from design</a:t>
            </a:r>
            <a:r>
              <a:rPr lang="en-US" baseline="0" dirty="0" smtClean="0"/>
              <a:t> through construction and even after they have been in place a long time.</a:t>
            </a:r>
          </a:p>
          <a:p>
            <a:endParaRPr lang="en-US" baseline="0" dirty="0" smtClean="0"/>
          </a:p>
          <a:p>
            <a:r>
              <a:rPr lang="en-US" baseline="0" dirty="0" smtClean="0"/>
              <a:t>We maintain the highway classifications used for design of new alignments, operations and maintenance and analysis of roadways for possible improvements.</a:t>
            </a:r>
            <a:endParaRPr lang="en-US" dirty="0"/>
          </a:p>
        </p:txBody>
      </p:sp>
      <p:sp>
        <p:nvSpPr>
          <p:cNvPr id="4" name="Slide Number Placeholder 3"/>
          <p:cNvSpPr>
            <a:spLocks noGrp="1"/>
          </p:cNvSpPr>
          <p:nvPr>
            <p:ph type="sldNum" sz="quarter" idx="10"/>
          </p:nvPr>
        </p:nvSpPr>
        <p:spPr/>
        <p:txBody>
          <a:bodyPr/>
          <a:lstStyle/>
          <a:p>
            <a:fld id="{34D860DC-DEF4-475C-99E4-E68F1626B60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How will the road function within the overall network – </a:t>
            </a:r>
          </a:p>
          <a:p>
            <a:r>
              <a:rPr lang="en-US" sz="1600" dirty="0"/>
              <a:t>Get it down on paper and communicate so that Keith will know how to get the data for the new road correctly updated</a:t>
            </a:r>
          </a:p>
        </p:txBody>
      </p:sp>
      <p:sp>
        <p:nvSpPr>
          <p:cNvPr id="4" name="Slide Number Placeholder 3"/>
          <p:cNvSpPr>
            <a:spLocks noGrp="1"/>
          </p:cNvSpPr>
          <p:nvPr>
            <p:ph type="sldNum" sz="quarter" idx="10"/>
          </p:nvPr>
        </p:nvSpPr>
        <p:spPr/>
        <p:txBody>
          <a:bodyPr/>
          <a:lstStyle/>
          <a:p>
            <a:fld id="{34D860DC-DEF4-475C-99E4-E68F1626B60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How will the road function within the overall network – </a:t>
            </a:r>
          </a:p>
          <a:p>
            <a:r>
              <a:rPr lang="en-US" sz="1600" dirty="0"/>
              <a:t>Get it down on paper and communicate so that Keith will know how to get the data for the new road correctly updated</a:t>
            </a:r>
          </a:p>
        </p:txBody>
      </p:sp>
      <p:sp>
        <p:nvSpPr>
          <p:cNvPr id="4" name="Slide Number Placeholder 3"/>
          <p:cNvSpPr>
            <a:spLocks noGrp="1"/>
          </p:cNvSpPr>
          <p:nvPr>
            <p:ph type="sldNum" sz="quarter" idx="10"/>
          </p:nvPr>
        </p:nvSpPr>
        <p:spPr/>
        <p:txBody>
          <a:bodyPr/>
          <a:lstStyle/>
          <a:p>
            <a:fld id="{34D860DC-DEF4-475C-99E4-E68F1626B60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Transportation Systems is in responsible both for classification of roadways within the various systems, but also, especially within the current financial environment, to try to at the very least, hold down the total state-maintained road mileage, and, if possible, to reduce it.</a:t>
            </a:r>
          </a:p>
          <a:p>
            <a:endParaRPr lang="en-US" sz="1600" dirty="0"/>
          </a:p>
          <a:p>
            <a:r>
              <a:rPr lang="en-US" sz="1600" dirty="0"/>
              <a:t>To do that, we must analyze which government should logically be caring for roadbeds, whether they be the new alignment or bypassed segments, which we like to call Old Dogs – they are worn out and not good for much!  How do these roads fit into the total road network?  If they mainly provide access to homes or farms (remember the subdivision?) then they should logically be maintained by the local government.  So, During Phase I design, try to negotiate with the local government to accept any parts of the project that they should maintain.</a:t>
            </a:r>
          </a:p>
        </p:txBody>
      </p:sp>
      <p:sp>
        <p:nvSpPr>
          <p:cNvPr id="4" name="Slide Number Placeholder 3"/>
          <p:cNvSpPr>
            <a:spLocks noGrp="1"/>
          </p:cNvSpPr>
          <p:nvPr>
            <p:ph type="sldNum" sz="quarter" idx="10"/>
          </p:nvPr>
        </p:nvSpPr>
        <p:spPr/>
        <p:txBody>
          <a:bodyPr/>
          <a:lstStyle/>
          <a:p>
            <a:fld id="{34D860DC-DEF4-475C-99E4-E68F1626B60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another project on US27 in Garrard County which has</a:t>
            </a:r>
            <a:r>
              <a:rPr lang="en-US" baseline="0" dirty="0" smtClean="0"/>
              <a:t> been let for construction and should be open in the fall.  Because we have the electronic design plans for this project, we can show both the new alignment and the Old Dogs.  (Keith will discuss the data implications of being able to display both alignments on a single map.)</a:t>
            </a:r>
          </a:p>
          <a:p>
            <a:endParaRPr lang="en-US" baseline="0" dirty="0" smtClean="0"/>
          </a:p>
          <a:p>
            <a:r>
              <a:rPr lang="en-US" baseline="0" dirty="0" smtClean="0"/>
              <a:t>Notice the bypassed segments that are going to remain in place – we don’t want to add to District 7’s maintenance load – once the road is open, you have no leverage to get the locals to take care of it.  If they won’t, maybe the design could be revised to be closer to the original alignment and not leave any Old Dogs</a:t>
            </a:r>
            <a:endParaRPr lang="en-US" dirty="0"/>
          </a:p>
        </p:txBody>
      </p:sp>
      <p:sp>
        <p:nvSpPr>
          <p:cNvPr id="4" name="Slide Number Placeholder 3"/>
          <p:cNvSpPr>
            <a:spLocks noGrp="1"/>
          </p:cNvSpPr>
          <p:nvPr>
            <p:ph type="sldNum" sz="quarter" idx="10"/>
          </p:nvPr>
        </p:nvSpPr>
        <p:spPr/>
        <p:txBody>
          <a:bodyPr/>
          <a:lstStyle/>
          <a:p>
            <a:fld id="{34D860DC-DEF4-475C-99E4-E68F1626B60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THIS LOOKS CONFUSING BECAUSE IT IS!  ALL KINDS OF BITS AND PIECES TO DECIDE HOW THEY SHOULD FUNCTION WITHIN THE OVERALL NETWORK</a:t>
            </a:r>
          </a:p>
          <a:p>
            <a:endParaRPr lang="en-US" sz="1400" dirty="0"/>
          </a:p>
          <a:p>
            <a:r>
              <a:rPr lang="en-US" sz="1400" dirty="0"/>
              <a:t>Unless we get the documented classifications, we will stay confused and the revisions cannot be made in the GIS and HIS data.</a:t>
            </a:r>
          </a:p>
          <a:p>
            <a:endParaRPr lang="en-US" sz="1400" dirty="0"/>
          </a:p>
          <a:p>
            <a:r>
              <a:rPr lang="en-US" sz="1400" dirty="0"/>
              <a:t>So, look at each route involved with the project, even the old road which is outside the current project limits, and document how it will function within the network</a:t>
            </a:r>
          </a:p>
        </p:txBody>
      </p:sp>
      <p:sp>
        <p:nvSpPr>
          <p:cNvPr id="4" name="Slide Number Placeholder 3"/>
          <p:cNvSpPr>
            <a:spLocks noGrp="1"/>
          </p:cNvSpPr>
          <p:nvPr>
            <p:ph type="sldNum" sz="quarter" idx="10"/>
          </p:nvPr>
        </p:nvSpPr>
        <p:spPr/>
        <p:txBody>
          <a:bodyPr/>
          <a:lstStyle/>
          <a:p>
            <a:fld id="{34D860DC-DEF4-475C-99E4-E68F1626B60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Later on, Transportation Systems and the District Planner may need to try to transfer other OLD DOGS to the local governments as well.</a:t>
            </a:r>
          </a:p>
        </p:txBody>
      </p:sp>
      <p:sp>
        <p:nvSpPr>
          <p:cNvPr id="4" name="Slide Number Placeholder 3"/>
          <p:cNvSpPr>
            <a:spLocks noGrp="1"/>
          </p:cNvSpPr>
          <p:nvPr>
            <p:ph type="sldNum" sz="quarter" idx="10"/>
          </p:nvPr>
        </p:nvSpPr>
        <p:spPr/>
        <p:txBody>
          <a:bodyPr/>
          <a:lstStyle/>
          <a:p>
            <a:fld id="{34D860DC-DEF4-475C-99E4-E68F1626B60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Not tracked in miles but in ton-miles (# tons hauled x miles on public roads)</a:t>
            </a:r>
          </a:p>
          <a:p>
            <a:r>
              <a:rPr lang="en-US" sz="1600" dirty="0"/>
              <a:t>Changes annually</a:t>
            </a:r>
          </a:p>
          <a:p>
            <a:r>
              <a:rPr lang="en-US" sz="1600" dirty="0"/>
              <a:t>Any other questions, see me later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4D860DC-DEF4-475C-99E4-E68F1626B60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301F0-9F48-463A-AAD8-554F429E0DC5}" type="slidenum">
              <a:rPr lang="en-US"/>
              <a:pPr/>
              <a:t>45</a:t>
            </a:fld>
            <a:endParaRPr lang="en-US"/>
          </a:p>
        </p:txBody>
      </p:sp>
      <p:sp>
        <p:nvSpPr>
          <p:cNvPr id="247810" name="Rectangle 2"/>
          <p:cNvSpPr>
            <a:spLocks noGrp="1" noRot="1" noChangeAspect="1" noChangeArrowheads="1" noTextEdit="1"/>
          </p:cNvSpPr>
          <p:nvPr>
            <p:ph type="sldImg"/>
          </p:nvPr>
        </p:nvSpPr>
        <p:spPr>
          <a:xfrm>
            <a:off x="1209675" y="706438"/>
            <a:ext cx="4605338" cy="3452812"/>
          </a:xfrm>
          <a:ln/>
        </p:spPr>
      </p:sp>
      <p:sp>
        <p:nvSpPr>
          <p:cNvPr id="247811" name="Rectangle 3"/>
          <p:cNvSpPr>
            <a:spLocks noGrp="1" noChangeArrowheads="1"/>
          </p:cNvSpPr>
          <p:nvPr>
            <p:ph type="body" idx="1"/>
          </p:nvPr>
        </p:nvSpPr>
        <p:spPr>
          <a:xfrm>
            <a:off x="936414" y="4395964"/>
            <a:ext cx="5150273" cy="4237580"/>
          </a:xfrm>
        </p:spPr>
        <p:txBody>
          <a:bodyPr/>
          <a:lstStyle/>
          <a:p>
            <a:pPr marL="233270" indent="-233270">
              <a:buFontTx/>
              <a:buAutoNum type="arabicPeriod"/>
            </a:pPr>
            <a:endParaRPr lang="en-US" sz="1000" dirty="0"/>
          </a:p>
          <a:p>
            <a:pPr marL="233270" indent="-233270">
              <a:buFontTx/>
              <a:buAutoNum type="arabicPeriod"/>
            </a:pPr>
            <a:endParaRPr lang="en-US" sz="1000" dirty="0"/>
          </a:p>
          <a:p>
            <a:pPr marL="233270" indent="-233270">
              <a:buFontTx/>
              <a:buAutoNum type="arabicPeriod"/>
            </a:pP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4D12FA-8A27-4883-BB4B-CB945B89BAE9}"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301F0-9F48-463A-AAD8-554F429E0DC5}" type="slidenum">
              <a:rPr lang="en-US"/>
              <a:pPr/>
              <a:t>47</a:t>
            </a:fld>
            <a:endParaRPr lang="en-US"/>
          </a:p>
        </p:txBody>
      </p:sp>
      <p:sp>
        <p:nvSpPr>
          <p:cNvPr id="247810" name="Rectangle 2"/>
          <p:cNvSpPr>
            <a:spLocks noGrp="1" noRot="1" noChangeAspect="1" noChangeArrowheads="1" noTextEdit="1"/>
          </p:cNvSpPr>
          <p:nvPr>
            <p:ph type="sldImg"/>
          </p:nvPr>
        </p:nvSpPr>
        <p:spPr>
          <a:xfrm>
            <a:off x="1209675" y="706438"/>
            <a:ext cx="4605338" cy="3452812"/>
          </a:xfrm>
          <a:ln/>
        </p:spPr>
      </p:sp>
      <p:sp>
        <p:nvSpPr>
          <p:cNvPr id="247811" name="Rectangle 3"/>
          <p:cNvSpPr>
            <a:spLocks noGrp="1" noChangeArrowheads="1"/>
          </p:cNvSpPr>
          <p:nvPr>
            <p:ph type="body" idx="1"/>
          </p:nvPr>
        </p:nvSpPr>
        <p:spPr>
          <a:xfrm>
            <a:off x="936414" y="4395964"/>
            <a:ext cx="5150273" cy="4237580"/>
          </a:xfrm>
        </p:spPr>
        <p:txBody>
          <a:bodyPr/>
          <a:lstStyle/>
          <a:p>
            <a:pPr marL="233270" indent="-233270">
              <a:buFontTx/>
              <a:buAutoNum type="arabicPeriod"/>
            </a:pP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301F0-9F48-463A-AAD8-554F429E0DC5}" type="slidenum">
              <a:rPr lang="en-US"/>
              <a:pPr/>
              <a:t>48</a:t>
            </a:fld>
            <a:endParaRPr lang="en-US"/>
          </a:p>
        </p:txBody>
      </p:sp>
      <p:sp>
        <p:nvSpPr>
          <p:cNvPr id="247810" name="Rectangle 2"/>
          <p:cNvSpPr>
            <a:spLocks noGrp="1" noRot="1" noChangeAspect="1" noChangeArrowheads="1" noTextEdit="1"/>
          </p:cNvSpPr>
          <p:nvPr>
            <p:ph type="sldImg"/>
          </p:nvPr>
        </p:nvSpPr>
        <p:spPr>
          <a:xfrm>
            <a:off x="1209675" y="706438"/>
            <a:ext cx="4605338" cy="3452812"/>
          </a:xfrm>
          <a:ln/>
        </p:spPr>
      </p:sp>
      <p:sp>
        <p:nvSpPr>
          <p:cNvPr id="247811" name="Rectangle 3"/>
          <p:cNvSpPr>
            <a:spLocks noGrp="1" noChangeArrowheads="1"/>
          </p:cNvSpPr>
          <p:nvPr>
            <p:ph type="body" idx="1"/>
          </p:nvPr>
        </p:nvSpPr>
        <p:spPr>
          <a:xfrm>
            <a:off x="936414" y="4395964"/>
            <a:ext cx="5150273" cy="4237580"/>
          </a:xfrm>
        </p:spPr>
        <p:txBody>
          <a:bodyPr/>
          <a:lstStyle/>
          <a:p>
            <a:pPr marL="233270" indent="-233270">
              <a:buFontTx/>
              <a:buAutoNum type="arabicPeriod"/>
            </a:pPr>
            <a:endParaRPr lang="en-US" sz="1000" dirty="0"/>
          </a:p>
          <a:p>
            <a:pPr marL="233270" indent="-233270">
              <a:buFontTx/>
              <a:buAutoNum type="arabicPeriod"/>
            </a:pPr>
            <a:endParaRPr lang="en-US" sz="1000" dirty="0"/>
          </a:p>
          <a:p>
            <a:pPr marL="233270" indent="-233270">
              <a:buFontTx/>
              <a:buAutoNum type="arabicPeriod"/>
            </a:pP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4D12FA-8A27-4883-BB4B-CB945B89BAE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C54307-1BD0-41CB-8975-3AA0DEF44231}" type="slidenum">
              <a:rPr lang="en-US"/>
              <a:pPr/>
              <a:t>50</a:t>
            </a:fld>
            <a:endParaRPr lang="en-US"/>
          </a:p>
        </p:txBody>
      </p:sp>
      <p:sp>
        <p:nvSpPr>
          <p:cNvPr id="258050" name="Rectangle 2"/>
          <p:cNvSpPr>
            <a:spLocks noGrp="1" noRot="1" noChangeAspect="1" noChangeArrowheads="1" noTextEdit="1"/>
          </p:cNvSpPr>
          <p:nvPr>
            <p:ph type="sldImg"/>
          </p:nvPr>
        </p:nvSpPr>
        <p:spPr>
          <a:xfrm>
            <a:off x="1209675" y="706438"/>
            <a:ext cx="4605338" cy="3452812"/>
          </a:xfrm>
          <a:ln/>
        </p:spPr>
      </p:sp>
      <p:sp>
        <p:nvSpPr>
          <p:cNvPr id="258051" name="Rectangle 3"/>
          <p:cNvSpPr>
            <a:spLocks noGrp="1" noChangeArrowheads="1"/>
          </p:cNvSpPr>
          <p:nvPr>
            <p:ph type="body" idx="1"/>
          </p:nvPr>
        </p:nvSpPr>
        <p:spPr>
          <a:xfrm>
            <a:off x="936414" y="4395964"/>
            <a:ext cx="5150273" cy="4237580"/>
          </a:xfrm>
        </p:spPr>
        <p:txBody>
          <a:bodyPr/>
          <a:lstStyle/>
          <a:p>
            <a:pPr marL="233270" indent="-233270"/>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378BA-94C1-43B5-BC44-91541E2FCC6A}" type="slidenum">
              <a:rPr lang="en-US"/>
              <a:pPr/>
              <a:t>51</a:t>
            </a:fld>
            <a:endParaRPr lang="en-US"/>
          </a:p>
        </p:txBody>
      </p:sp>
      <p:sp>
        <p:nvSpPr>
          <p:cNvPr id="268290" name="Rectangle 2"/>
          <p:cNvSpPr>
            <a:spLocks noGrp="1" noRot="1" noChangeAspect="1" noChangeArrowheads="1" noTextEdit="1"/>
          </p:cNvSpPr>
          <p:nvPr>
            <p:ph type="sldImg"/>
          </p:nvPr>
        </p:nvSpPr>
        <p:spPr>
          <a:xfrm>
            <a:off x="1209675" y="706438"/>
            <a:ext cx="4605338" cy="3452812"/>
          </a:xfrm>
          <a:ln/>
        </p:spPr>
      </p:sp>
      <p:sp>
        <p:nvSpPr>
          <p:cNvPr id="268291" name="Rectangle 3"/>
          <p:cNvSpPr>
            <a:spLocks noGrp="1" noChangeArrowheads="1"/>
          </p:cNvSpPr>
          <p:nvPr>
            <p:ph type="body" idx="1"/>
          </p:nvPr>
        </p:nvSpPr>
        <p:spPr>
          <a:xfrm>
            <a:off x="936414" y="4395964"/>
            <a:ext cx="5150273" cy="4237580"/>
          </a:xfrm>
        </p:spPr>
        <p:txBody>
          <a:bodyPr/>
          <a:lstStyle/>
          <a:p>
            <a:pPr marL="233270" indent="-233270"/>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4D12FA-8A27-4883-BB4B-CB945B89BAE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9641FFC-5044-4D58-B262-00A7F70CC114}" type="slidenum">
              <a:rPr lang="en-US" smtClean="0"/>
              <a:pPr/>
              <a:t>54</a:t>
            </a:fld>
            <a:endParaRPr lang="en-US" smtClean="0"/>
          </a:p>
        </p:txBody>
      </p:sp>
      <p:sp>
        <p:nvSpPr>
          <p:cNvPr id="31747" name="Rectangle 2"/>
          <p:cNvSpPr>
            <a:spLocks noGrp="1" noRot="1" noChangeAspect="1" noChangeArrowheads="1" noTextEdit="1"/>
          </p:cNvSpPr>
          <p:nvPr>
            <p:ph type="sldImg"/>
          </p:nvPr>
        </p:nvSpPr>
        <p:spPr>
          <a:xfrm>
            <a:off x="1187450" y="698500"/>
            <a:ext cx="4654550" cy="3490913"/>
          </a:xfrm>
          <a:ln/>
        </p:spPr>
      </p:sp>
      <p:sp>
        <p:nvSpPr>
          <p:cNvPr id="31748" name="Rectangle 3"/>
          <p:cNvSpPr>
            <a:spLocks noGrp="1" noChangeArrowheads="1"/>
          </p:cNvSpPr>
          <p:nvPr>
            <p:ph type="body" idx="1"/>
          </p:nvPr>
        </p:nvSpPr>
        <p:spPr>
          <a:noFill/>
          <a:ln/>
        </p:spPr>
        <p:txBody>
          <a:bodyPr/>
          <a:lstStyle/>
          <a:p>
            <a:pPr eaLnBrk="1" hangingPunct="1"/>
            <a:r>
              <a:rPr lang="en-US" dirty="0" smtClean="0"/>
              <a:t>What modes are missing from this list??</a:t>
            </a:r>
          </a:p>
          <a:p>
            <a:pPr eaLnBrk="1" hangingPunct="1"/>
            <a:r>
              <a:rPr lang="en-US" dirty="0" smtClean="0"/>
              <a:t>Elevators, people movers/escalators, and pipelines.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0FB6396-6769-43AD-90E2-3D24F69A0BBB}" type="slidenum">
              <a:rPr lang="en-US" smtClean="0"/>
              <a:pPr/>
              <a:t>55</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dirty="0" smtClean="0"/>
              <a:t>KYTC policy states that bicyclist and pedestrians</a:t>
            </a:r>
            <a:r>
              <a:rPr lang="en-US" baseline="0" dirty="0" smtClean="0"/>
              <a:t> shall be considered on every project: design, maintenance, and construction.</a:t>
            </a:r>
          </a:p>
          <a:p>
            <a:pPr eaLnBrk="1" hangingPunct="1"/>
            <a:r>
              <a:rPr lang="en-US" baseline="0" dirty="0" smtClean="0"/>
              <a:t>“Accommodations” does not always mean a sidewalk or bike lane.  Sometimes it’s a wider shoulder, signage, or local education.</a:t>
            </a:r>
          </a:p>
          <a:p>
            <a:pPr eaLnBrk="1" hangingPunct="1"/>
            <a:endParaRPr lang="en-US" baseline="0" dirty="0" smtClean="0"/>
          </a:p>
          <a:p>
            <a:pPr eaLnBrk="1" hangingPunct="1"/>
            <a:r>
              <a:rPr lang="en-US" baseline="0" dirty="0" smtClean="0"/>
              <a:t>American with Disabilities Act coordination.</a:t>
            </a:r>
          </a:p>
          <a:p>
            <a:pPr eaLnBrk="1" hangingPunct="1"/>
            <a:r>
              <a:rPr lang="en-US" baseline="0" dirty="0" smtClean="0"/>
              <a:t>Safety for </a:t>
            </a:r>
            <a:r>
              <a:rPr lang="en-US" baseline="0" dirty="0" err="1" smtClean="0"/>
              <a:t>Peds</a:t>
            </a:r>
            <a:r>
              <a:rPr lang="en-US" baseline="0" dirty="0" smtClean="0"/>
              <a:t>-Louisville Pedestrian Fatality Focus Area by FHWA</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DA5C7BB-D5A1-419F-B105-6E059CA144DC}" type="slidenum">
              <a:rPr lang="en-US" smtClean="0"/>
              <a:pPr/>
              <a:t>57</a:t>
            </a:fld>
            <a:endParaRPr lang="en-US" smtClean="0"/>
          </a:p>
        </p:txBody>
      </p:sp>
      <p:sp>
        <p:nvSpPr>
          <p:cNvPr id="33795" name="Rectangle 2"/>
          <p:cNvSpPr>
            <a:spLocks noGrp="1" noRot="1" noChangeAspect="1" noChangeArrowheads="1" noTextEdit="1"/>
          </p:cNvSpPr>
          <p:nvPr>
            <p:ph type="sldImg"/>
          </p:nvPr>
        </p:nvSpPr>
        <p:spPr>
          <a:xfrm>
            <a:off x="1187450" y="698500"/>
            <a:ext cx="4654550" cy="3490913"/>
          </a:xfrm>
          <a:ln/>
        </p:spPr>
      </p:sp>
      <p:sp>
        <p:nvSpPr>
          <p:cNvPr id="33796" name="Rectangle 3"/>
          <p:cNvSpPr>
            <a:spLocks noGrp="1" noChangeArrowheads="1"/>
          </p:cNvSpPr>
          <p:nvPr>
            <p:ph type="body" idx="1"/>
          </p:nvPr>
        </p:nvSpPr>
        <p:spPr>
          <a:noFill/>
          <a:ln/>
        </p:spPr>
        <p:txBody>
          <a:bodyPr/>
          <a:lstStyle/>
          <a:p>
            <a:pPr eaLnBrk="1" hangingPunct="1"/>
            <a:r>
              <a:rPr lang="en-US" dirty="0" smtClean="0"/>
              <a:t>Kentucky </a:t>
            </a:r>
            <a:r>
              <a:rPr lang="en-US" baseline="0" dirty="0" smtClean="0"/>
              <a:t>Water Transportation Board –2010 and Riverport Improvement Grant</a:t>
            </a:r>
            <a:endParaRPr lang="en-US" dirty="0" smtClean="0"/>
          </a:p>
          <a:p>
            <a:pPr eaLnBrk="1" hangingPunct="1"/>
            <a:endParaRPr lang="en-US" dirty="0" smtClean="0"/>
          </a:p>
          <a:p>
            <a:pPr eaLnBrk="1" hangingPunct="1"/>
            <a:r>
              <a:rPr lang="en-US" dirty="0" smtClean="0"/>
              <a:t>KYTC Coordinates with Corp of Engineers and Coast Guard.</a:t>
            </a:r>
          </a:p>
          <a:p>
            <a:pPr eaLnBrk="1" hangingPunct="1"/>
            <a:endParaRPr lang="en-US" dirty="0" smtClean="0"/>
          </a:p>
          <a:p>
            <a:pPr eaLnBrk="1" hangingPunct="1"/>
            <a:r>
              <a:rPr lang="en-US" dirty="0" smtClean="0"/>
              <a:t>Corp of Engineers has annual federal budgets for navigation and flood control infrastructure.  It’s hard for them to do long range plans when the $$ is not quantified from year to year.  </a:t>
            </a:r>
            <a:br>
              <a:rPr lang="en-US" dirty="0" smtClean="0"/>
            </a:br>
            <a:r>
              <a:rPr lang="en-US" dirty="0" smtClean="0"/>
              <a:t>Lock 52&amp;53 near Paducah on the Ohio River is 20+ years past it’s design life.  USACE</a:t>
            </a:r>
            <a:r>
              <a:rPr lang="en-US" baseline="0" dirty="0" smtClean="0"/>
              <a:t> has been building the new </a:t>
            </a:r>
            <a:r>
              <a:rPr lang="en-US" dirty="0" smtClean="0"/>
              <a:t>Olmsted </a:t>
            </a:r>
            <a:r>
              <a:rPr lang="en-US" baseline="0" dirty="0" smtClean="0"/>
              <a:t>lock and dam for 30+ years.</a:t>
            </a:r>
            <a:endParaRPr lang="en-US" dirty="0" smtClean="0"/>
          </a:p>
          <a:p>
            <a:pPr eaLnBrk="1" hangingPunct="1"/>
            <a:r>
              <a:rPr lang="en-US" dirty="0" smtClean="0"/>
              <a:t>The Kentucky River is just for pleasure craft now.  The remaining operable locks only work on the weekends from Memorial to Labor Day.</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5DC98AF-908E-45D4-A609-A2D0126DA430}" type="slidenum">
              <a:rPr lang="en-US" smtClean="0"/>
              <a:pPr/>
              <a:t>58</a:t>
            </a:fld>
            <a:endParaRPr lang="en-US" smtClean="0"/>
          </a:p>
        </p:txBody>
      </p:sp>
      <p:sp>
        <p:nvSpPr>
          <p:cNvPr id="34819" name="Rectangle 2"/>
          <p:cNvSpPr>
            <a:spLocks noGrp="1" noRot="1" noChangeAspect="1" noChangeArrowheads="1" noTextEdit="1"/>
          </p:cNvSpPr>
          <p:nvPr>
            <p:ph type="sldImg"/>
          </p:nvPr>
        </p:nvSpPr>
        <p:spPr>
          <a:xfrm>
            <a:off x="1187450" y="698500"/>
            <a:ext cx="4654550" cy="3490913"/>
          </a:xfrm>
          <a:ln/>
        </p:spPr>
      </p:sp>
      <p:sp>
        <p:nvSpPr>
          <p:cNvPr id="34820" name="Rectangle 3"/>
          <p:cNvSpPr>
            <a:spLocks noGrp="1" noChangeArrowheads="1"/>
          </p:cNvSpPr>
          <p:nvPr>
            <p:ph type="body" idx="1"/>
          </p:nvPr>
        </p:nvSpPr>
        <p:spPr>
          <a:noFill/>
          <a:ln/>
        </p:spPr>
        <p:txBody>
          <a:bodyPr/>
          <a:lstStyle/>
          <a:p>
            <a:pPr eaLnBrk="1" hangingPunct="1"/>
            <a:r>
              <a:rPr lang="en-US" dirty="0" smtClean="0"/>
              <a:t>All the railroads in Kentucky are privately owned.</a:t>
            </a:r>
          </a:p>
          <a:p>
            <a:pPr eaLnBrk="1" hangingPunct="1"/>
            <a:r>
              <a:rPr lang="en-US" dirty="0" smtClean="0"/>
              <a:t>Both the track and the equipment are privately owned.</a:t>
            </a:r>
          </a:p>
          <a:p>
            <a:pPr eaLnBrk="1" hangingPunct="1"/>
            <a:r>
              <a:rPr lang="en-US" dirty="0" smtClean="0"/>
              <a:t>Even the places where the road meets the rail…KYTC has an easement or lease for the road, the rail R/W belongs to the private company.</a:t>
            </a:r>
          </a:p>
          <a:p>
            <a:pPr eaLnBrk="1" hangingPunct="1"/>
            <a:endParaRPr lang="en-US" dirty="0" smtClean="0"/>
          </a:p>
          <a:p>
            <a:pPr eaLnBrk="1" hangingPunct="1"/>
            <a:r>
              <a:rPr lang="en-US" dirty="0" smtClean="0"/>
              <a:t>Operation Lifesaver Visor Card/Bookmark handout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32A4700-C495-4E4E-8716-423FED78509C}" type="slidenum">
              <a:rPr lang="en-US" smtClean="0"/>
              <a:pPr/>
              <a:t>59</a:t>
            </a:fld>
            <a:endParaRPr lang="en-US" smtClean="0"/>
          </a:p>
        </p:txBody>
      </p:sp>
      <p:sp>
        <p:nvSpPr>
          <p:cNvPr id="35843" name="Rectangle 2"/>
          <p:cNvSpPr>
            <a:spLocks noGrp="1" noRot="1" noChangeAspect="1" noChangeArrowheads="1" noTextEdit="1"/>
          </p:cNvSpPr>
          <p:nvPr>
            <p:ph type="sldImg"/>
          </p:nvPr>
        </p:nvSpPr>
        <p:spPr>
          <a:xfrm>
            <a:off x="1187450" y="698500"/>
            <a:ext cx="4654550" cy="3490913"/>
          </a:xfrm>
          <a:ln/>
        </p:spPr>
      </p:sp>
      <p:sp>
        <p:nvSpPr>
          <p:cNvPr id="35844" name="Rectangle 3"/>
          <p:cNvSpPr>
            <a:spLocks noGrp="1" noChangeArrowheads="1"/>
          </p:cNvSpPr>
          <p:nvPr>
            <p:ph type="body" idx="1"/>
          </p:nvPr>
        </p:nvSpPr>
        <p:spPr>
          <a:noFill/>
          <a:ln/>
        </p:spPr>
        <p:txBody>
          <a:bodyPr/>
          <a:lstStyle/>
          <a:p>
            <a:pPr eaLnBrk="1" hangingPunct="1"/>
            <a:r>
              <a:rPr lang="en-US" dirty="0" smtClean="0"/>
              <a:t>In addition to the freight railroads in KY we have 4 excursion rail lines and 4 Amtrak stops.</a:t>
            </a:r>
          </a:p>
          <a:p>
            <a:pPr eaLnBrk="1" hangingPunct="1"/>
            <a:r>
              <a:rPr lang="en-US" dirty="0" smtClean="0"/>
              <a:t>Amtrak runs on the freight rail lines.  When passenger services is on the track, all freight must be on a siding, and vice-versa.</a:t>
            </a:r>
          </a:p>
          <a:p>
            <a:pPr eaLnBrk="1" hangingPunct="1"/>
            <a:r>
              <a:rPr lang="en-US" dirty="0" smtClean="0"/>
              <a:t>Passenger rail is supposed to have the right of way… anyone take Amtrak recently ??</a:t>
            </a:r>
          </a:p>
          <a:p>
            <a:pPr eaLnBrk="1" hangingPunct="1"/>
            <a:endParaRPr lang="en-US" dirty="0" smtClean="0"/>
          </a:p>
          <a:p>
            <a:pPr eaLnBrk="1" hangingPunct="1"/>
            <a:r>
              <a:rPr lang="en-US" dirty="0" smtClean="0"/>
              <a:t>New Rail</a:t>
            </a:r>
            <a:r>
              <a:rPr lang="en-US" baseline="0" dirty="0" smtClean="0"/>
              <a:t> mainline GIS available for state agencies (But not the public).</a:t>
            </a:r>
          </a:p>
          <a:p>
            <a:pPr eaLnBrk="1" hangingPunct="1"/>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15-barge Tow =</a:t>
            </a:r>
            <a:r>
              <a:rPr lang="en-US" baseline="0" dirty="0" smtClean="0"/>
              <a:t> over 200 train-cars = nearly 1,000 trucks</a:t>
            </a:r>
          </a:p>
          <a:p>
            <a:endParaRPr lang="en-US" baseline="0" dirty="0" smtClean="0"/>
          </a:p>
          <a:p>
            <a:r>
              <a:rPr lang="en-US" baseline="0" dirty="0" smtClean="0"/>
              <a:t>1 15-barge Tow = 3-5 personnel</a:t>
            </a:r>
          </a:p>
          <a:p>
            <a:endParaRPr lang="en-US" baseline="0" dirty="0" smtClean="0"/>
          </a:p>
          <a:p>
            <a:r>
              <a:rPr lang="en-US" baseline="0" dirty="0" smtClean="0"/>
              <a:t>99% of all first and last mile freight trips are by Truck</a:t>
            </a:r>
            <a:endParaRPr lang="en-US" dirty="0"/>
          </a:p>
        </p:txBody>
      </p:sp>
      <p:sp>
        <p:nvSpPr>
          <p:cNvPr id="4" name="Slide Number Placeholder 3"/>
          <p:cNvSpPr>
            <a:spLocks noGrp="1"/>
          </p:cNvSpPr>
          <p:nvPr>
            <p:ph type="sldNum" sz="quarter" idx="10"/>
          </p:nvPr>
        </p:nvSpPr>
        <p:spPr/>
        <p:txBody>
          <a:bodyPr/>
          <a:lstStyle/>
          <a:p>
            <a:fld id="{534D12FA-8A27-4883-BB4B-CB945B89BAE9}"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4A8E875-8E61-4A49-B583-C07FF428AF57}" type="slidenum">
              <a:rPr lang="en-US" smtClean="0"/>
              <a:pPr/>
              <a:t>62</a:t>
            </a:fld>
            <a:endParaRPr lang="en-US" smtClean="0"/>
          </a:p>
        </p:txBody>
      </p:sp>
      <p:sp>
        <p:nvSpPr>
          <p:cNvPr id="36867" name="Rectangle 2"/>
          <p:cNvSpPr>
            <a:spLocks noGrp="1" noRot="1" noChangeAspect="1" noChangeArrowheads="1" noTextEdit="1"/>
          </p:cNvSpPr>
          <p:nvPr>
            <p:ph type="sldImg"/>
          </p:nvPr>
        </p:nvSpPr>
        <p:spPr>
          <a:xfrm>
            <a:off x="1187450" y="698500"/>
            <a:ext cx="4654550" cy="3490913"/>
          </a:xfrm>
          <a:ln/>
        </p:spPr>
      </p:sp>
      <p:sp>
        <p:nvSpPr>
          <p:cNvPr id="36868" name="Rectangle 3"/>
          <p:cNvSpPr>
            <a:spLocks noGrp="1" noChangeArrowheads="1"/>
          </p:cNvSpPr>
          <p:nvPr>
            <p:ph type="body" idx="1"/>
          </p:nvPr>
        </p:nvSpPr>
        <p:spPr>
          <a:noFill/>
          <a:ln/>
        </p:spPr>
        <p:txBody>
          <a:bodyPr/>
          <a:lstStyle/>
          <a:p>
            <a:pPr eaLnBrk="1" hangingPunct="1"/>
            <a:r>
              <a:rPr lang="en-US" dirty="0" smtClean="0"/>
              <a:t>Nationally, 7% Water</a:t>
            </a:r>
          </a:p>
          <a:p>
            <a:pPr eaLnBrk="1" hangingPunct="1"/>
            <a:r>
              <a:rPr lang="en-US" dirty="0" smtClean="0"/>
              <a:t>&lt;1% Air</a:t>
            </a:r>
          </a:p>
          <a:p>
            <a:pPr eaLnBrk="1" hangingPunct="1"/>
            <a:r>
              <a:rPr lang="en-US" dirty="0" smtClean="0"/>
              <a:t>15% Rail</a:t>
            </a:r>
          </a:p>
          <a:p>
            <a:pPr eaLnBrk="1" hangingPunct="1"/>
            <a:r>
              <a:rPr lang="en-US" dirty="0" smtClean="0"/>
              <a:t>78% Road</a:t>
            </a:r>
          </a:p>
          <a:p>
            <a:pPr eaLnBrk="1" hangingPunct="1"/>
            <a:endParaRPr lang="en-US" dirty="0" smtClean="0"/>
          </a:p>
          <a:p>
            <a:pPr eaLnBrk="1" hangingPunct="1"/>
            <a:r>
              <a:rPr lang="en-US" dirty="0" smtClean="0"/>
              <a:t>Logistics—Big Business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dirty="0" smtClean="0"/>
              <a:t>Million Tons </a:t>
            </a:r>
          </a:p>
          <a:p>
            <a:r>
              <a:rPr lang="en-US" dirty="0" smtClean="0"/>
              <a:t>Coal/Pet Prod 	159.8 </a:t>
            </a:r>
          </a:p>
          <a:p>
            <a:r>
              <a:rPr lang="en-US" dirty="0" smtClean="0"/>
              <a:t>Coal 		118.5 </a:t>
            </a:r>
          </a:p>
          <a:p>
            <a:r>
              <a:rPr lang="en-US" dirty="0" smtClean="0"/>
              <a:t>Gravel 		 63.1 </a:t>
            </a:r>
          </a:p>
          <a:p>
            <a:r>
              <a:rPr lang="en-US" dirty="0" smtClean="0"/>
              <a:t>Gasoline 		17.5 </a:t>
            </a:r>
          </a:p>
          <a:p>
            <a:r>
              <a:rPr lang="en-US" dirty="0" smtClean="0"/>
              <a:t>Waste/scrap 		16 </a:t>
            </a:r>
          </a:p>
          <a:p>
            <a:r>
              <a:rPr lang="en-US" dirty="0" smtClean="0"/>
              <a:t>Basic chemicals 	9.9 </a:t>
            </a:r>
          </a:p>
          <a:p>
            <a:r>
              <a:rPr lang="en-US" dirty="0" smtClean="0"/>
              <a:t>Nonmetal min. prods	2 7.9 </a:t>
            </a:r>
          </a:p>
        </p:txBody>
      </p:sp>
      <p:sp>
        <p:nvSpPr>
          <p:cNvPr id="40964" name="Slide Number Placeholder 3"/>
          <p:cNvSpPr>
            <a:spLocks noGrp="1"/>
          </p:cNvSpPr>
          <p:nvPr>
            <p:ph type="sldNum" sz="quarter" idx="5"/>
          </p:nvPr>
        </p:nvSpPr>
        <p:spPr>
          <a:noFill/>
        </p:spPr>
        <p:txBody>
          <a:bodyPr/>
          <a:lstStyle/>
          <a:p>
            <a:fld id="{9C63F192-9605-493D-8D85-ECFE539703E0}"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dirty="0" smtClean="0"/>
              <a:t>$ Millions</a:t>
            </a:r>
          </a:p>
          <a:p>
            <a:r>
              <a:rPr lang="en-US" dirty="0" smtClean="0"/>
              <a:t> Machinery                     60,483 </a:t>
            </a:r>
          </a:p>
          <a:p>
            <a:r>
              <a:rPr lang="en-US" dirty="0" smtClean="0"/>
              <a:t>Vehicles/Parts                 45,449 </a:t>
            </a:r>
          </a:p>
          <a:p>
            <a:r>
              <a:rPr lang="en-US" dirty="0" smtClean="0"/>
              <a:t>Coal/Pet Prod                  43,548 </a:t>
            </a:r>
          </a:p>
          <a:p>
            <a:r>
              <a:rPr lang="en-US" dirty="0" smtClean="0"/>
              <a:t>Electronics                      20,011 </a:t>
            </a:r>
          </a:p>
          <a:p>
            <a:r>
              <a:rPr lang="en-US" dirty="0" smtClean="0"/>
              <a:t>Mixed freight                   17,507 </a:t>
            </a:r>
          </a:p>
          <a:p>
            <a:r>
              <a:rPr lang="en-US" b="1" dirty="0" smtClean="0"/>
              <a:t>Textiles/leather                 9,050 </a:t>
            </a:r>
          </a:p>
        </p:txBody>
      </p:sp>
      <p:sp>
        <p:nvSpPr>
          <p:cNvPr id="41988" name="Slide Number Placeholder 3"/>
          <p:cNvSpPr>
            <a:spLocks noGrp="1"/>
          </p:cNvSpPr>
          <p:nvPr>
            <p:ph type="sldNum" sz="quarter" idx="5"/>
          </p:nvPr>
        </p:nvSpPr>
        <p:spPr>
          <a:noFill/>
        </p:spPr>
        <p:txBody>
          <a:bodyPr/>
          <a:lstStyle/>
          <a:p>
            <a:fld id="{92930E76-5042-4494-AFA9-BDBB8C464D36}"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EBA5CCF-ED4B-41CE-9EF5-F8B801AAE686}" type="slidenum">
              <a:rPr lang="en-US" smtClean="0"/>
              <a:pPr/>
              <a:t>65</a:t>
            </a:fld>
            <a:endParaRPr lang="en-US" smtClean="0"/>
          </a:p>
        </p:txBody>
      </p:sp>
      <p:sp>
        <p:nvSpPr>
          <p:cNvPr id="45059" name="Rectangle 2"/>
          <p:cNvSpPr>
            <a:spLocks noGrp="1" noRot="1" noChangeAspect="1" noChangeArrowheads="1" noTextEdit="1"/>
          </p:cNvSpPr>
          <p:nvPr>
            <p:ph type="sldImg"/>
          </p:nvPr>
        </p:nvSpPr>
        <p:spPr>
          <a:xfrm>
            <a:off x="1187450" y="698500"/>
            <a:ext cx="4654550" cy="3490913"/>
          </a:xfrm>
          <a:ln/>
        </p:spPr>
      </p:sp>
      <p:sp>
        <p:nvSpPr>
          <p:cNvPr id="45060" name="Rectangle 3"/>
          <p:cNvSpPr>
            <a:spLocks noGrp="1" noChangeArrowheads="1"/>
          </p:cNvSpPr>
          <p:nvPr>
            <p:ph type="body" idx="1"/>
          </p:nvPr>
        </p:nvSpPr>
        <p:spPr>
          <a:noFill/>
          <a:ln/>
        </p:spPr>
        <p:txBody>
          <a:bodyPr/>
          <a:lstStyle/>
          <a:p>
            <a:pPr eaLnBrk="1" hangingPunct="1"/>
            <a:r>
              <a:rPr lang="en-US" dirty="0" smtClean="0"/>
              <a:t>This process is usually multi-divisional teams:  Traffic, Maintenance, Design, Planning, MPO, HDO, Emergency Response and others.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A9576B1-C71E-405A-B90A-11587B9944F8}" type="slidenum">
              <a:rPr lang="en-US" smtClean="0"/>
              <a:pPr/>
              <a:t>66</a:t>
            </a:fld>
            <a:endParaRPr lang="en-US" smtClean="0"/>
          </a:p>
        </p:txBody>
      </p:sp>
      <p:sp>
        <p:nvSpPr>
          <p:cNvPr id="47107" name="Rectangle 2"/>
          <p:cNvSpPr>
            <a:spLocks noGrp="1" noRot="1" noChangeAspect="1" noChangeArrowheads="1" noTextEdit="1"/>
          </p:cNvSpPr>
          <p:nvPr>
            <p:ph type="sldImg"/>
          </p:nvPr>
        </p:nvSpPr>
        <p:spPr>
          <a:xfrm>
            <a:off x="1187450" y="698500"/>
            <a:ext cx="4654550" cy="3490913"/>
          </a:xfrm>
          <a:ln/>
        </p:spPr>
      </p:sp>
      <p:sp>
        <p:nvSpPr>
          <p:cNvPr id="47108" name="Rectangle 3"/>
          <p:cNvSpPr>
            <a:spLocks noGrp="1" noChangeArrowheads="1"/>
          </p:cNvSpPr>
          <p:nvPr>
            <p:ph type="body" idx="1"/>
          </p:nvPr>
        </p:nvSpPr>
        <p:spPr>
          <a:noFill/>
          <a:ln/>
        </p:spPr>
        <p:txBody>
          <a:bodyPr/>
          <a:lstStyle/>
          <a:p>
            <a:pPr lvl="1" eaLnBrk="1" hangingPunct="1"/>
            <a:r>
              <a:rPr lang="en-US" dirty="0" smtClean="0"/>
              <a:t>Northern KY (Boone, Kenton, Campbell)</a:t>
            </a:r>
          </a:p>
          <a:p>
            <a:pPr lvl="1" eaLnBrk="1" hangingPunct="1"/>
            <a:r>
              <a:rPr lang="en-US" dirty="0" smtClean="0"/>
              <a:t> Louisville (Jefferson, Bullitt, Oldham)</a:t>
            </a:r>
          </a:p>
          <a:p>
            <a:pPr lvl="1" eaLnBrk="1" hangingPunct="1"/>
            <a:r>
              <a:rPr lang="en-US" dirty="0" smtClean="0"/>
              <a:t>Ashland (Boyd)</a:t>
            </a:r>
          </a:p>
          <a:p>
            <a:pPr lvl="1" eaLnBrk="1" hangingPunct="1"/>
            <a:r>
              <a:rPr lang="en-US" dirty="0" smtClean="0"/>
              <a:t>Clarksville/Oak Grove/Fort Campbell (Christian)</a:t>
            </a:r>
          </a:p>
          <a:p>
            <a:pPr lvl="1" eaLnBrk="1" hangingPunct="1"/>
            <a:endParaRPr lang="en-US" dirty="0" smtClean="0"/>
          </a:p>
          <a:p>
            <a:pPr lvl="1" eaLnBrk="1" hangingPunct="1"/>
            <a:r>
              <a:rPr lang="en-US" dirty="0" smtClean="0"/>
              <a:t>New Ozone</a:t>
            </a:r>
            <a:r>
              <a:rPr lang="en-US" baseline="0" dirty="0" smtClean="0"/>
              <a:t> standard in fall/winter of 2010 which will increase the number of impacted counties significantly!!!</a:t>
            </a:r>
            <a:endParaRPr lang="en-US" dirty="0" smtClean="0"/>
          </a:p>
          <a:p>
            <a:pPr eaLnBrk="1" hangingPunct="1"/>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66515A0-17F0-49DE-96EF-6A074F8E4A6D}" type="slidenum">
              <a:rPr lang="en-US" smtClean="0"/>
              <a:pPr/>
              <a:t>67</a:t>
            </a:fld>
            <a:endParaRPr lang="en-US" smtClean="0"/>
          </a:p>
        </p:txBody>
      </p:sp>
      <p:sp>
        <p:nvSpPr>
          <p:cNvPr id="46083" name="Rectangle 2"/>
          <p:cNvSpPr>
            <a:spLocks noGrp="1" noRot="1" noChangeAspect="1" noChangeArrowheads="1" noTextEdit="1"/>
          </p:cNvSpPr>
          <p:nvPr>
            <p:ph type="sldImg"/>
          </p:nvPr>
        </p:nvSpPr>
        <p:spPr>
          <a:xfrm>
            <a:off x="1187450" y="698500"/>
            <a:ext cx="4654550" cy="3490913"/>
          </a:xfrm>
          <a:ln/>
        </p:spPr>
      </p:sp>
      <p:sp>
        <p:nvSpPr>
          <p:cNvPr id="46084" name="Rectangle 3"/>
          <p:cNvSpPr>
            <a:spLocks noGrp="1" noChangeArrowheads="1"/>
          </p:cNvSpPr>
          <p:nvPr>
            <p:ph type="body" idx="1"/>
          </p:nvPr>
        </p:nvSpPr>
        <p:spPr>
          <a:noFill/>
          <a:ln/>
        </p:spPr>
        <p:txBody>
          <a:bodyPr/>
          <a:lstStyle/>
          <a:p>
            <a:pPr eaLnBrk="1" hangingPunct="1"/>
            <a:r>
              <a:rPr lang="en-US" smtClean="0"/>
              <a:t>CO, SO2 and Pb are in attainment in KY.  No test are required except for CO on very large projects such as urban interstates.</a:t>
            </a:r>
          </a:p>
          <a:p>
            <a:pPr eaLnBrk="1" hangingPunct="1"/>
            <a:endParaRPr lang="en-US" smtClean="0"/>
          </a:p>
          <a:p>
            <a:pPr eaLnBrk="1" hangingPunct="1"/>
            <a:r>
              <a:rPr lang="en-US" smtClean="0"/>
              <a:t>You may be thinking… What about Green House Gases….</a:t>
            </a:r>
          </a:p>
          <a:p>
            <a:pPr eaLnBrk="1" hangingPunct="1"/>
            <a:r>
              <a:rPr lang="en-US" smtClean="0"/>
              <a:t>There are no designated pollutants for GHG to date…although there are thousands of culprits.  EPA has not defined which ones they will control.</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B441536-92B1-4676-A223-7266C02F7F98}" type="slidenum">
              <a:rPr lang="en-US" smtClean="0"/>
              <a:pPr/>
              <a:t>68</a:t>
            </a:fld>
            <a:endParaRPr lang="en-US" smtClean="0"/>
          </a:p>
        </p:txBody>
      </p:sp>
      <p:sp>
        <p:nvSpPr>
          <p:cNvPr id="48131" name="Rectangle 2"/>
          <p:cNvSpPr>
            <a:spLocks noGrp="1" noRot="1" noChangeAspect="1" noChangeArrowheads="1" noTextEdit="1"/>
          </p:cNvSpPr>
          <p:nvPr>
            <p:ph type="sldImg"/>
          </p:nvPr>
        </p:nvSpPr>
        <p:spPr>
          <a:xfrm>
            <a:off x="1187450" y="698500"/>
            <a:ext cx="4654550" cy="3490913"/>
          </a:xfrm>
          <a:ln/>
        </p:spPr>
      </p:sp>
      <p:sp>
        <p:nvSpPr>
          <p:cNvPr id="48132" name="Rectangle 3"/>
          <p:cNvSpPr>
            <a:spLocks noGrp="1" noChangeArrowheads="1"/>
          </p:cNvSpPr>
          <p:nvPr>
            <p:ph type="body" idx="1"/>
          </p:nvPr>
        </p:nvSpPr>
        <p:spPr>
          <a:noFill/>
          <a:ln/>
        </p:spPr>
        <p:txBody>
          <a:bodyPr/>
          <a:lstStyle/>
          <a:p>
            <a:pPr lvl="1" eaLnBrk="1" hangingPunct="1"/>
            <a:r>
              <a:rPr lang="en-US" dirty="0" smtClean="0"/>
              <a:t>You see the soot that comes out of smoke stacks and the exhaust from tailpipes… these </a:t>
            </a:r>
            <a:r>
              <a:rPr lang="en-US" dirty="0" err="1" smtClean="0"/>
              <a:t>smokey</a:t>
            </a:r>
            <a:r>
              <a:rPr lang="en-US" dirty="0" smtClean="0"/>
              <a:t> hazes are made up of PM2.5</a:t>
            </a:r>
          </a:p>
          <a:p>
            <a:pPr lvl="1" eaLnBrk="1" hangingPunct="1"/>
            <a:endParaRPr lang="en-US" dirty="0" smtClean="0"/>
          </a:p>
          <a:p>
            <a:pPr lvl="1" eaLnBrk="1" hangingPunct="1"/>
            <a:r>
              <a:rPr lang="en-US" dirty="0" smtClean="0"/>
              <a:t>All of the pollutants listed are Health Bases standards.</a:t>
            </a:r>
          </a:p>
          <a:p>
            <a:pPr lvl="1" eaLnBrk="1" hangingPunct="1"/>
            <a:r>
              <a:rPr lang="en-US" dirty="0" smtClean="0"/>
              <a:t>Some may have secondary standards for agriculture and property benefits.</a:t>
            </a:r>
          </a:p>
          <a:p>
            <a:pPr lvl="1" eaLnBrk="1" hangingPunct="1"/>
            <a:endParaRPr lang="en-US" dirty="0" smtClean="0"/>
          </a:p>
          <a:p>
            <a:pPr lvl="1" eaLnBrk="1" hangingPunct="1"/>
            <a:r>
              <a:rPr lang="en-US" dirty="0" smtClean="0"/>
              <a:t>2.5 PM is small enough to get VERY deep into the lungs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dirty="0" smtClean="0"/>
              <a:t>Ron’s system maps and functional class data</a:t>
            </a:r>
          </a:p>
          <a:p>
            <a:r>
              <a:rPr lang="en-US" dirty="0" smtClean="0"/>
              <a:t>Josh’s HIS data for width and number of lanes and spatial placement</a:t>
            </a:r>
          </a:p>
          <a:p>
            <a:r>
              <a:rPr lang="en-US" dirty="0" err="1" smtClean="0"/>
              <a:t>Jadie’s</a:t>
            </a:r>
            <a:r>
              <a:rPr lang="en-US" dirty="0" smtClean="0"/>
              <a:t> Traffic counts—Vehicle classification counts.. And special counts and turning movement counts.</a:t>
            </a:r>
          </a:p>
        </p:txBody>
      </p:sp>
      <p:sp>
        <p:nvSpPr>
          <p:cNvPr id="49156" name="Slide Number Placeholder 3"/>
          <p:cNvSpPr>
            <a:spLocks noGrp="1"/>
          </p:cNvSpPr>
          <p:nvPr>
            <p:ph type="sldNum" sz="quarter" idx="5"/>
          </p:nvPr>
        </p:nvSpPr>
        <p:spPr>
          <a:noFill/>
        </p:spPr>
        <p:txBody>
          <a:bodyPr/>
          <a:lstStyle/>
          <a:p>
            <a:fld id="{DF18E1BA-EEEF-466E-803D-341EAEA07BDA}"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733106B-83A0-49D1-B56D-9F192A3F9709}" type="slidenum">
              <a:rPr lang="en-US" smtClean="0"/>
              <a:pPr/>
              <a:t>70</a:t>
            </a:fld>
            <a:endParaRPr lang="en-US" smtClean="0"/>
          </a:p>
        </p:txBody>
      </p:sp>
      <p:sp>
        <p:nvSpPr>
          <p:cNvPr id="51203" name="Rectangle 2"/>
          <p:cNvSpPr>
            <a:spLocks noGrp="1" noRot="1" noChangeAspect="1" noChangeArrowheads="1" noTextEdit="1"/>
          </p:cNvSpPr>
          <p:nvPr>
            <p:ph type="sldImg"/>
          </p:nvPr>
        </p:nvSpPr>
        <p:spPr>
          <a:xfrm>
            <a:off x="1187450" y="698500"/>
            <a:ext cx="4654550" cy="3490913"/>
          </a:xfrm>
          <a:ln/>
        </p:spPr>
      </p:sp>
      <p:sp>
        <p:nvSpPr>
          <p:cNvPr id="51204" name="Rectangle 3"/>
          <p:cNvSpPr>
            <a:spLocks noGrp="1" noChangeArrowheads="1"/>
          </p:cNvSpPr>
          <p:nvPr>
            <p:ph type="body" idx="1"/>
          </p:nvPr>
        </p:nvSpPr>
        <p:spPr>
          <a:noFill/>
          <a:ln/>
        </p:spPr>
        <p:txBody>
          <a:bodyPr/>
          <a:lstStyle/>
          <a:p>
            <a:pPr eaLnBrk="1" hangingPunct="1">
              <a:lnSpc>
                <a:spcPct val="90000"/>
              </a:lnSpc>
              <a:spcBef>
                <a:spcPct val="20000"/>
              </a:spcBef>
              <a:buFontTx/>
              <a:buChar char="§"/>
            </a:pPr>
            <a:r>
              <a:rPr lang="en-US" dirty="0" smtClean="0"/>
              <a:t>Models are tools that can help us find solutions…yes… Practical Solutions</a:t>
            </a:r>
          </a:p>
          <a:p>
            <a:pPr eaLnBrk="1" hangingPunct="1">
              <a:lnSpc>
                <a:spcPct val="90000"/>
              </a:lnSpc>
              <a:spcBef>
                <a:spcPct val="20000"/>
              </a:spcBef>
              <a:buFontTx/>
              <a:buChar char="§"/>
            </a:pPr>
            <a:r>
              <a:rPr lang="en-US" dirty="0" smtClean="0"/>
              <a:t>Large scale models like the statewide model (seen here) can answer regional and multi-county corridor queries.  </a:t>
            </a:r>
          </a:p>
          <a:p>
            <a:pPr eaLnBrk="1" hangingPunct="1">
              <a:lnSpc>
                <a:spcPct val="90000"/>
              </a:lnSpc>
              <a:spcBef>
                <a:spcPct val="20000"/>
              </a:spcBef>
              <a:buFontTx/>
              <a:buChar char="§"/>
            </a:pPr>
            <a:r>
              <a:rPr lang="en-US" dirty="0" smtClean="0"/>
              <a:t>Micro or Simulation models can be used to analyze  intersection improvements.</a:t>
            </a:r>
          </a:p>
          <a:p>
            <a:pPr eaLnBrk="1" hangingPunct="1"/>
            <a:endParaRPr lang="en-US" dirty="0" smtClean="0"/>
          </a:p>
          <a:p>
            <a:pPr eaLnBrk="1" hangingPunct="1"/>
            <a:endParaRPr lang="en-US" dirty="0" smtClean="0"/>
          </a:p>
          <a:p>
            <a:pPr eaLnBrk="1" hangingPunct="1"/>
            <a:r>
              <a:rPr lang="en-US" dirty="0" smtClean="0"/>
              <a:t>Examples</a:t>
            </a:r>
          </a:p>
          <a:p>
            <a:pPr eaLnBrk="1" hangingPunct="1"/>
            <a:r>
              <a:rPr lang="en-US" dirty="0" smtClean="0"/>
              <a:t>	New</a:t>
            </a:r>
            <a:r>
              <a:rPr lang="en-US" baseline="0" dirty="0" smtClean="0"/>
              <a:t> Developments</a:t>
            </a:r>
          </a:p>
          <a:p>
            <a:pPr eaLnBrk="1" hangingPunct="1"/>
            <a:r>
              <a:rPr lang="en-US" baseline="0" dirty="0" smtClean="0"/>
              <a:t>	New Bypass  Roads</a:t>
            </a:r>
          </a:p>
          <a:p>
            <a:pPr eaLnBrk="1" hangingPunct="1"/>
            <a:r>
              <a:rPr lang="en-US" baseline="0" dirty="0" smtClean="0"/>
              <a:t>	Travel estimates for entire regions</a:t>
            </a:r>
          </a:p>
          <a:p>
            <a:pPr eaLnBrk="1" hangingPunct="1"/>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730DC6D-8C09-4705-A776-E61EF3FFB5BE}" type="slidenum">
              <a:rPr lang="en-US" smtClean="0"/>
              <a:pPr/>
              <a:t>71</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73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34D12FA-8A27-4883-BB4B-CB945B89BAE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FC0544-BE83-475F-BE25-9B08006EF564}"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C0544-BE83-475F-BE25-9B08006EF564}"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C0544-BE83-475F-BE25-9B08006EF564}"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C0544-BE83-475F-BE25-9B08006EF564}"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FC0544-BE83-475F-BE25-9B08006EF564}"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FC0544-BE83-475F-BE25-9B08006EF564}" type="datetimeFigureOut">
              <a:rPr lang="en-US" smtClean="0"/>
              <a:pPr/>
              <a:t>9/8/2015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FC0544-BE83-475F-BE25-9B08006EF564}" type="datetimeFigureOut">
              <a:rPr lang="en-US" smtClean="0"/>
              <a:pPr/>
              <a:t>9/8/2015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FC0544-BE83-475F-BE25-9B08006EF564}" type="datetimeFigureOut">
              <a:rPr lang="en-US" smtClean="0"/>
              <a:pPr/>
              <a:t>9/8/2015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C0544-BE83-475F-BE25-9B08006EF564}" type="datetimeFigureOut">
              <a:rPr lang="en-US" smtClean="0"/>
              <a:pPr/>
              <a:t>9/8/2015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C0544-BE83-475F-BE25-9B08006EF564}" type="datetimeFigureOut">
              <a:rPr lang="en-US" smtClean="0"/>
              <a:pPr/>
              <a:t>9/8/2015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C0544-BE83-475F-BE25-9B08006EF564}" type="datetimeFigureOut">
              <a:rPr lang="en-US" smtClean="0"/>
              <a:pPr/>
              <a:t>9/8/2015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0AA52-AC7A-47B9-AD32-7E1D97D21A4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C0544-BE83-475F-BE25-9B08006EF564}" type="datetimeFigureOut">
              <a:rPr lang="en-US" smtClean="0"/>
              <a:pPr/>
              <a:t>9/8/2015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0AA52-AC7A-47B9-AD32-7E1D97D21A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18.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hyperlink" Target="http://transportation.ky.gov/Planning/Pages/count-maps.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mailto:jadie.tomlinson@ky.gov" TargetMode="External"/><Relationship Id="rId4" Type="http://schemas.openxmlformats.org/officeDocument/2006/relationships/hyperlink" Target="mailto:melissap.brown@ky.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s>
</file>

<file path=ppt/slides/_rels/slide5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1.jpeg"/><Relationship Id="rId7"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www.pedbikeimages.org/pubdetail.cfm?picid=1162" TargetMode="External"/><Relationship Id="rId5" Type="http://schemas.openxmlformats.org/officeDocument/2006/relationships/image" Target="../media/image93.jpeg"/><Relationship Id="rId10" Type="http://schemas.openxmlformats.org/officeDocument/2006/relationships/image" Target="../media/image96.jpeg"/><Relationship Id="rId4" Type="http://schemas.openxmlformats.org/officeDocument/2006/relationships/image" Target="../media/image92.jpeg"/><Relationship Id="rId9" Type="http://schemas.openxmlformats.org/officeDocument/2006/relationships/hyperlink" Target="http://www.pedbikeimages.org/pubdetail.cfm?picid=126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0.jpe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srcRect/>
          <a:stretch>
            <a:fillRect/>
          </a:stretch>
        </p:blipFill>
        <p:spPr bwMode="auto">
          <a:xfrm>
            <a:off x="1981200" y="1524000"/>
            <a:ext cx="6858000" cy="5110905"/>
          </a:xfrm>
          <a:prstGeom prst="rect">
            <a:avLst/>
          </a:prstGeom>
          <a:noFill/>
          <a:ln w="9525">
            <a:noFill/>
            <a:miter lim="800000"/>
            <a:headEnd/>
            <a:tailEnd/>
          </a:ln>
          <a:effectLst/>
        </p:spPr>
      </p:pic>
      <p:sp>
        <p:nvSpPr>
          <p:cNvPr id="4" name="Rectangle 1"/>
          <p:cNvSpPr>
            <a:spLocks noChangeArrowheads="1" noChangeShapeType="1"/>
          </p:cNvSpPr>
          <p:nvPr/>
        </p:nvSpPr>
        <p:spPr bwMode="auto">
          <a:xfrm>
            <a:off x="1" y="1"/>
            <a:ext cx="1371600" cy="6857999"/>
          </a:xfrm>
          <a:prstGeom prst="rect">
            <a:avLst/>
          </a:prstGeom>
          <a:solidFill>
            <a:srgbClr val="00338D"/>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2"/>
          <p:cNvSpPr>
            <a:spLocks noGrp="1" noChangeArrowheads="1"/>
          </p:cNvSpPr>
          <p:nvPr>
            <p:ph type="title"/>
          </p:nvPr>
        </p:nvSpPr>
        <p:spPr>
          <a:xfrm>
            <a:off x="762000" y="381000"/>
            <a:ext cx="8001000" cy="457200"/>
          </a:xfrm>
        </p:spPr>
        <p:txBody>
          <a:bodyPr>
            <a:noAutofit/>
          </a:bodyPr>
          <a:lstStyle/>
          <a:p>
            <a:r>
              <a:rPr lang="en-US" sz="3000" b="1" dirty="0" smtClean="0">
                <a:solidFill>
                  <a:srgbClr val="00338D"/>
                </a:solidFill>
              </a:rPr>
              <a:t>Planning </a:t>
            </a:r>
            <a:r>
              <a:rPr lang="en-US" sz="3000" b="1" dirty="0" smtClean="0">
                <a:solidFill>
                  <a:srgbClr val="00338D"/>
                </a:solidFill>
              </a:rPr>
              <a:t>– </a:t>
            </a:r>
            <a:r>
              <a:rPr lang="en-US" sz="3000" b="1" dirty="0" smtClean="0">
                <a:solidFill>
                  <a:srgbClr val="00338D"/>
                </a:solidFill>
              </a:rPr>
              <a:t>101</a:t>
            </a:r>
            <a:br>
              <a:rPr lang="en-US" sz="3000" b="1" dirty="0" smtClean="0">
                <a:solidFill>
                  <a:srgbClr val="00338D"/>
                </a:solidFill>
              </a:rPr>
            </a:br>
            <a:r>
              <a:rPr lang="en-US" sz="3000" b="1" dirty="0" smtClean="0">
                <a:solidFill>
                  <a:srgbClr val="00338D"/>
                </a:solidFill>
              </a:rPr>
              <a:t>– </a:t>
            </a:r>
            <a:r>
              <a:rPr lang="en-US" sz="3000" b="1" dirty="0" smtClean="0">
                <a:solidFill>
                  <a:srgbClr val="00338D"/>
                </a:solidFill>
              </a:rPr>
              <a:t>September </a:t>
            </a:r>
            <a:r>
              <a:rPr lang="en-US" sz="3000" b="1" dirty="0" smtClean="0">
                <a:solidFill>
                  <a:srgbClr val="00338D"/>
                </a:solidFill>
              </a:rPr>
              <a:t>9, 2015</a:t>
            </a:r>
            <a:endParaRPr lang="en-US" sz="3000" u="sng" dirty="0" smtClean="0">
              <a:solidFill>
                <a:srgbClr val="00338D"/>
              </a:solidFill>
            </a:endParaRPr>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C60C30"/>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1066800" y="1295401"/>
            <a:ext cx="8931813" cy="6629400"/>
          </a:xfrm>
          <a:prstGeom prst="rect">
            <a:avLst/>
          </a:prstGeom>
          <a:noFill/>
          <a:ln w="9525">
            <a:noFill/>
            <a:miter lim="800000"/>
            <a:headEnd/>
            <a:tailEnd/>
          </a:ln>
        </p:spPr>
      </p:pic>
      <p:sp>
        <p:nvSpPr>
          <p:cNvPr id="3"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002147"/>
                </a:solidFill>
              </a:rPr>
              <a:t>Project Identification Form</a:t>
            </a:r>
            <a:endParaRPr lang="en-US" sz="2700" u="sng" dirty="0" smtClean="0">
              <a:solidFill>
                <a:srgbClr val="002147"/>
              </a:solidFill>
            </a:endParaRPr>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1051397" y="1371600"/>
            <a:ext cx="8625029" cy="5486400"/>
          </a:xfrm>
          <a:prstGeom prst="rect">
            <a:avLst/>
          </a:prstGeom>
          <a:noFill/>
          <a:ln w="9525">
            <a:noFill/>
            <a:miter lim="800000"/>
            <a:headEnd/>
            <a:tailEnd/>
          </a:ln>
        </p:spPr>
      </p:pic>
      <p:sp>
        <p:nvSpPr>
          <p:cNvPr id="3"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rgbClr val="002147"/>
                </a:solidFill>
                <a:effectLst/>
                <a:uLnTx/>
                <a:uFillTx/>
                <a:latin typeface="+mj-lt"/>
                <a:ea typeface="+mj-ea"/>
                <a:cs typeface="+mj-cs"/>
              </a:rPr>
              <a:t>Project Identification Form</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3" cstate="print"/>
          <a:srcRect/>
          <a:stretch>
            <a:fillRect/>
          </a:stretch>
        </p:blipFill>
        <p:spPr bwMode="auto">
          <a:xfrm>
            <a:off x="683363" y="1295400"/>
            <a:ext cx="9901825" cy="4648200"/>
          </a:xfrm>
          <a:prstGeom prst="rect">
            <a:avLst/>
          </a:prstGeom>
          <a:noFill/>
          <a:ln w="9525">
            <a:noFill/>
            <a:miter lim="800000"/>
            <a:headEnd/>
            <a:tailEnd/>
          </a:ln>
        </p:spPr>
      </p:pic>
      <p:sp>
        <p:nvSpPr>
          <p:cNvPr id="3"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rgbClr val="002147"/>
                </a:solidFill>
                <a:effectLst/>
                <a:uLnTx/>
                <a:uFillTx/>
                <a:latin typeface="+mj-lt"/>
                <a:ea typeface="+mj-ea"/>
                <a:cs typeface="+mj-cs"/>
              </a:rPr>
              <a:t>Project Identification Form</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1" name="Picture 7"/>
          <p:cNvPicPr>
            <a:picLocks noChangeAspect="1" noChangeArrowheads="1"/>
          </p:cNvPicPr>
          <p:nvPr/>
        </p:nvPicPr>
        <p:blipFill>
          <a:blip r:embed="rId3" cstate="print"/>
          <a:srcRect/>
          <a:stretch>
            <a:fillRect/>
          </a:stretch>
        </p:blipFill>
        <p:spPr bwMode="auto">
          <a:xfrm>
            <a:off x="1676400" y="1752600"/>
            <a:ext cx="6858000" cy="4462976"/>
          </a:xfrm>
          <a:prstGeom prst="rect">
            <a:avLst/>
          </a:prstGeom>
          <a:noFill/>
          <a:ln w="9525">
            <a:noFill/>
            <a:miter lim="800000"/>
            <a:headEnd/>
            <a:tailEnd/>
          </a:ln>
        </p:spPr>
      </p:pic>
      <p:sp>
        <p:nvSpPr>
          <p:cNvPr id="3"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002147"/>
                </a:solidFill>
              </a:rPr>
              <a:t>Unscheduled Project Information</a:t>
            </a:r>
            <a:endParaRPr lang="en-US" sz="2700" u="sng" dirty="0" smtClean="0">
              <a:solidFill>
                <a:srgbClr val="002147"/>
              </a:solidFill>
            </a:endParaRPr>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2667000" y="1524000"/>
            <a:ext cx="4724801" cy="4800600"/>
          </a:xfrm>
          <a:prstGeom prst="rect">
            <a:avLst/>
          </a:prstGeom>
          <a:noFill/>
          <a:ln w="9525">
            <a:noFill/>
            <a:miter lim="800000"/>
            <a:headEnd/>
            <a:tailEnd/>
          </a:ln>
        </p:spPr>
      </p:pic>
      <p:sp>
        <p:nvSpPr>
          <p:cNvPr id="3"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8"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147"/>
                </a:solidFill>
                <a:effectLst/>
                <a:uLnTx/>
                <a:uFillTx/>
                <a:latin typeface="+mj-lt"/>
                <a:ea typeface="+mj-ea"/>
                <a:cs typeface="+mj-cs"/>
              </a:rPr>
              <a:t>Unscheduled Project Information</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8" name="Rectangle 2"/>
          <p:cNvSpPr txBox="1">
            <a:spLocks noChangeArrowheads="1"/>
          </p:cNvSpPr>
          <p:nvPr/>
        </p:nvSpPr>
        <p:spPr>
          <a:xfrm>
            <a:off x="8382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rgbClr val="002147"/>
                </a:solidFill>
                <a:effectLst/>
                <a:uLnTx/>
                <a:uFillTx/>
                <a:latin typeface="+mj-lt"/>
                <a:ea typeface="+mj-ea"/>
                <a:cs typeface="+mj-cs"/>
              </a:rPr>
              <a:t>Unscheduled Project Information</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pic>
        <p:nvPicPr>
          <p:cNvPr id="38914" name="Picture 2"/>
          <p:cNvPicPr>
            <a:picLocks noChangeAspect="1" noChangeArrowheads="1"/>
          </p:cNvPicPr>
          <p:nvPr/>
        </p:nvPicPr>
        <p:blipFill>
          <a:blip r:embed="rId3" cstate="print"/>
          <a:srcRect/>
          <a:stretch>
            <a:fillRect/>
          </a:stretch>
        </p:blipFill>
        <p:spPr bwMode="auto">
          <a:xfrm>
            <a:off x="0" y="1295400"/>
            <a:ext cx="9939405" cy="66323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Grp="1" noChangeArrowheads="1"/>
          </p:cNvSpPr>
          <p:nvPr>
            <p:ph type="body" idx="1"/>
          </p:nvPr>
        </p:nvSpPr>
        <p:spPr>
          <a:xfrm>
            <a:off x="1600200" y="1447800"/>
            <a:ext cx="6934200" cy="5105400"/>
          </a:xfrm>
        </p:spPr>
        <p:txBody>
          <a:bodyPr>
            <a:normAutofit/>
          </a:bodyPr>
          <a:lstStyle/>
          <a:p>
            <a:r>
              <a:rPr lang="en-US" sz="3600" dirty="0" smtClean="0"/>
              <a:t>PIFs </a:t>
            </a:r>
            <a:r>
              <a:rPr lang="en-US" sz="3600" dirty="0"/>
              <a:t>are entered in the Unscheduled </a:t>
            </a:r>
            <a:r>
              <a:rPr lang="en-US" sz="3600" dirty="0" smtClean="0"/>
              <a:t>Needs </a:t>
            </a:r>
            <a:r>
              <a:rPr lang="en-US" sz="3600" dirty="0"/>
              <a:t>List Database (</a:t>
            </a:r>
            <a:r>
              <a:rPr lang="en-US" sz="3600" dirty="0" smtClean="0"/>
              <a:t>UNL</a:t>
            </a:r>
            <a:r>
              <a:rPr lang="en-US" sz="3600" dirty="0"/>
              <a:t>) </a:t>
            </a:r>
          </a:p>
          <a:p>
            <a:r>
              <a:rPr lang="en-US" sz="3600" dirty="0"/>
              <a:t>Projects are </a:t>
            </a:r>
            <a:r>
              <a:rPr lang="en-US" sz="3600" dirty="0" smtClean="0"/>
              <a:t>Prioritized</a:t>
            </a:r>
          </a:p>
          <a:p>
            <a:pPr>
              <a:lnSpc>
                <a:spcPct val="90000"/>
              </a:lnSpc>
            </a:pPr>
            <a:r>
              <a:rPr lang="en-US" sz="3600" dirty="0" smtClean="0"/>
              <a:t>First established in 1988</a:t>
            </a:r>
          </a:p>
          <a:p>
            <a:pPr>
              <a:lnSpc>
                <a:spcPct val="90000"/>
              </a:lnSpc>
            </a:pPr>
            <a:r>
              <a:rPr lang="en-US" sz="3600" dirty="0" smtClean="0"/>
              <a:t>&gt;2400 Current Projects </a:t>
            </a:r>
          </a:p>
          <a:p>
            <a:pPr>
              <a:lnSpc>
                <a:spcPct val="90000"/>
              </a:lnSpc>
            </a:pPr>
            <a:r>
              <a:rPr lang="en-US" sz="3600" dirty="0" smtClean="0"/>
              <a:t>$70 billion</a:t>
            </a:r>
          </a:p>
          <a:p>
            <a:pPr>
              <a:lnSpc>
                <a:spcPct val="90000"/>
              </a:lnSpc>
            </a:pPr>
            <a:r>
              <a:rPr lang="en-US" sz="3600" dirty="0" smtClean="0"/>
              <a:t>8000 miles of </a:t>
            </a:r>
            <a:r>
              <a:rPr lang="en-US" sz="3600" dirty="0" smtClean="0"/>
              <a:t>roadway</a:t>
            </a:r>
            <a:endParaRPr lang="en-US" sz="3600" dirty="0"/>
          </a:p>
        </p:txBody>
      </p:sp>
      <p:sp>
        <p:nvSpPr>
          <p:cNvPr id="4"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147"/>
                </a:solidFill>
                <a:effectLst/>
                <a:uLnTx/>
                <a:uFillTx/>
                <a:latin typeface="+mj-lt"/>
                <a:ea typeface="+mj-ea"/>
                <a:cs typeface="+mj-cs"/>
              </a:rPr>
              <a:t>More on</a:t>
            </a:r>
            <a:r>
              <a:rPr kumimoji="0" lang="en-US" sz="3600" b="1" i="0" u="none" strike="noStrike" kern="1200" cap="none" spc="0" normalizeH="0" noProof="0" dirty="0" smtClean="0">
                <a:ln>
                  <a:noFill/>
                </a:ln>
                <a:solidFill>
                  <a:srgbClr val="002147"/>
                </a:solidFill>
                <a:effectLst/>
                <a:uLnTx/>
                <a:uFillTx/>
                <a:latin typeface="+mj-lt"/>
                <a:ea typeface="+mj-ea"/>
                <a:cs typeface="+mj-cs"/>
              </a:rPr>
              <a:t> PIFs</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1676400" y="1447800"/>
            <a:ext cx="6858000" cy="5104435"/>
          </a:xfrm>
          <a:prstGeom prst="rect">
            <a:avLst/>
          </a:prstGeom>
          <a:noFill/>
          <a:ln w="9525">
            <a:noFill/>
            <a:miter lim="800000"/>
            <a:headEnd/>
            <a:tailEnd/>
          </a:ln>
          <a:effectLst/>
        </p:spPr>
      </p:pic>
      <p:sp>
        <p:nvSpPr>
          <p:cNvPr id="3"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Rectangle 2"/>
          <p:cNvSpPr txBox="1">
            <a:spLocks noChangeArrowheads="1"/>
          </p:cNvSpPr>
          <p:nvPr/>
        </p:nvSpPr>
        <p:spPr>
          <a:xfrm>
            <a:off x="762000" y="381000"/>
            <a:ext cx="7543800" cy="457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660000"/>
                </a:solidFill>
                <a:effectLst/>
                <a:uLnTx/>
                <a:uFillTx/>
                <a:latin typeface="+mj-lt"/>
                <a:ea typeface="+mj-ea"/>
                <a:cs typeface="+mj-cs"/>
              </a:rPr>
              <a:t>Traffic and Equipment Management Branch</a:t>
            </a:r>
            <a:endParaRPr kumimoji="0" lang="en-US" sz="2700" b="0" i="0" u="sng"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4"/>
          <p:cNvGrpSpPr/>
          <p:nvPr/>
        </p:nvGrpSpPr>
        <p:grpSpPr>
          <a:xfrm>
            <a:off x="4572000" y="5486400"/>
            <a:ext cx="304800" cy="152400"/>
            <a:chOff x="4572000" y="5486400"/>
            <a:chExt cx="304800" cy="152400"/>
          </a:xfrm>
        </p:grpSpPr>
        <p:cxnSp>
          <p:nvCxnSpPr>
            <p:cNvPr id="57" name="Straight Connector 56"/>
            <p:cNvCxnSpPr/>
            <p:nvPr/>
          </p:nvCxnSpPr>
          <p:spPr>
            <a:xfrm>
              <a:off x="4648200" y="54864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572000" y="56388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4762500" y="5524500"/>
              <a:ext cx="1524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4533900" y="5524500"/>
              <a:ext cx="1524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01" name="Rectangle 3"/>
          <p:cNvSpPr>
            <a:spLocks noGrp="1" noChangeArrowheads="1"/>
          </p:cNvSpPr>
          <p:nvPr>
            <p:ph type="body" idx="1"/>
          </p:nvPr>
        </p:nvSpPr>
        <p:spPr>
          <a:xfrm>
            <a:off x="1752600" y="2057400"/>
            <a:ext cx="6858000" cy="1752600"/>
          </a:xfrm>
        </p:spPr>
        <p:txBody>
          <a:bodyPr>
            <a:noAutofit/>
          </a:bodyPr>
          <a:lstStyle/>
          <a:p>
            <a:pPr lvl="1" eaLnBrk="1" hangingPunct="1">
              <a:buFont typeface="Arial" charset="0"/>
              <a:buChar char="•"/>
            </a:pPr>
            <a:r>
              <a:rPr lang="en-US" sz="2400" dirty="0" smtClean="0"/>
              <a:t>Volume</a:t>
            </a:r>
          </a:p>
          <a:p>
            <a:pPr lvl="1" eaLnBrk="1" hangingPunct="1">
              <a:buFont typeface="Arial" charset="0"/>
              <a:buChar char="•"/>
            </a:pPr>
            <a:r>
              <a:rPr lang="en-US" sz="2400" dirty="0" smtClean="0"/>
              <a:t>Classification of 13 vehicle types</a:t>
            </a:r>
          </a:p>
          <a:p>
            <a:pPr lvl="1" eaLnBrk="1" hangingPunct="1">
              <a:buFont typeface="Arial" charset="0"/>
              <a:buChar char="•"/>
            </a:pPr>
            <a:r>
              <a:rPr lang="en-US" sz="2400" dirty="0" smtClean="0"/>
              <a:t>Speed data by direction</a:t>
            </a:r>
          </a:p>
          <a:p>
            <a:pPr lvl="1" eaLnBrk="1" hangingPunct="1">
              <a:buFont typeface="Arial" charset="0"/>
              <a:buChar char="•"/>
            </a:pPr>
            <a:r>
              <a:rPr lang="en-US" sz="2400" dirty="0" smtClean="0"/>
              <a:t>Weight (Weigh-in-Motion)  </a:t>
            </a:r>
          </a:p>
          <a:p>
            <a:pPr lvl="1" algn="r" eaLnBrk="1" hangingPunct="1">
              <a:buNone/>
            </a:pPr>
            <a:endParaRPr lang="en-US" sz="2100" dirty="0" smtClean="0"/>
          </a:p>
          <a:p>
            <a:pPr lvl="1" algn="r" eaLnBrk="1" hangingPunct="1">
              <a:buFont typeface="Arial" charset="0"/>
              <a:buChar char="•"/>
            </a:pPr>
            <a:endParaRPr lang="en-US" sz="2100" dirty="0" smtClean="0"/>
          </a:p>
          <a:p>
            <a:pPr lvl="2" algn="r" eaLnBrk="1" hangingPunct="1">
              <a:buNone/>
            </a:pPr>
            <a:endParaRPr lang="en-US" sz="2100" dirty="0" smtClean="0"/>
          </a:p>
          <a:p>
            <a:pPr lvl="1" algn="r" eaLnBrk="1" hangingPunct="1">
              <a:buFontTx/>
              <a:buNone/>
            </a:pPr>
            <a:endParaRPr lang="en-US" sz="2100" dirty="0" smtClean="0"/>
          </a:p>
          <a:p>
            <a:pPr algn="r" eaLnBrk="1" hangingPunct="1">
              <a:buFontTx/>
              <a:buNone/>
            </a:pPr>
            <a:endParaRPr lang="en-US" sz="2100" dirty="0" smtClean="0"/>
          </a:p>
        </p:txBody>
      </p:sp>
      <p:pic>
        <p:nvPicPr>
          <p:cNvPr id="172040" name="Picture 8"/>
          <p:cNvPicPr>
            <a:picLocks noChangeAspect="1" noChangeArrowheads="1"/>
          </p:cNvPicPr>
          <p:nvPr/>
        </p:nvPicPr>
        <p:blipFill>
          <a:blip r:embed="rId3" cstate="print"/>
          <a:srcRect/>
          <a:stretch>
            <a:fillRect/>
          </a:stretch>
        </p:blipFill>
        <p:spPr bwMode="auto">
          <a:xfrm>
            <a:off x="9525000" y="5105400"/>
            <a:ext cx="1047750" cy="781050"/>
          </a:xfrm>
          <a:prstGeom prst="rect">
            <a:avLst/>
          </a:prstGeom>
          <a:noFill/>
          <a:ln w="9525">
            <a:noFill/>
            <a:miter lim="800000"/>
            <a:headEnd/>
            <a:tailEnd/>
          </a:ln>
        </p:spPr>
      </p:pic>
      <p:pic>
        <p:nvPicPr>
          <p:cNvPr id="172042" name="Picture 10"/>
          <p:cNvPicPr>
            <a:picLocks noChangeAspect="1" noChangeArrowheads="1"/>
          </p:cNvPicPr>
          <p:nvPr/>
        </p:nvPicPr>
        <p:blipFill>
          <a:blip r:embed="rId4" cstate="print"/>
          <a:srcRect/>
          <a:stretch>
            <a:fillRect/>
          </a:stretch>
        </p:blipFill>
        <p:spPr bwMode="auto">
          <a:xfrm>
            <a:off x="9525000" y="5105400"/>
            <a:ext cx="1047750" cy="781050"/>
          </a:xfrm>
          <a:prstGeom prst="rect">
            <a:avLst/>
          </a:prstGeom>
          <a:noFill/>
          <a:ln w="9525">
            <a:noFill/>
            <a:miter lim="800000"/>
            <a:headEnd/>
            <a:tailEnd/>
          </a:ln>
        </p:spPr>
      </p:pic>
      <p:pic>
        <p:nvPicPr>
          <p:cNvPr id="172045" name="Picture 13"/>
          <p:cNvPicPr>
            <a:picLocks noChangeAspect="1" noChangeArrowheads="1"/>
          </p:cNvPicPr>
          <p:nvPr/>
        </p:nvPicPr>
        <p:blipFill>
          <a:blip r:embed="rId5" cstate="print"/>
          <a:srcRect/>
          <a:stretch>
            <a:fillRect/>
          </a:stretch>
        </p:blipFill>
        <p:spPr bwMode="auto">
          <a:xfrm>
            <a:off x="9753600" y="5257800"/>
            <a:ext cx="691515" cy="515493"/>
          </a:xfrm>
          <a:prstGeom prst="rect">
            <a:avLst/>
          </a:prstGeom>
          <a:noFill/>
          <a:ln w="9525">
            <a:noFill/>
            <a:miter lim="800000"/>
            <a:headEnd/>
            <a:tailEnd/>
          </a:ln>
        </p:spPr>
      </p:pic>
      <p:pic>
        <p:nvPicPr>
          <p:cNvPr id="172047" name="Picture 15"/>
          <p:cNvPicPr>
            <a:picLocks noChangeAspect="1" noChangeArrowheads="1"/>
          </p:cNvPicPr>
          <p:nvPr/>
        </p:nvPicPr>
        <p:blipFill>
          <a:blip r:embed="rId6" cstate="print"/>
          <a:srcRect/>
          <a:stretch>
            <a:fillRect/>
          </a:stretch>
        </p:blipFill>
        <p:spPr bwMode="auto">
          <a:xfrm>
            <a:off x="9144000" y="4724400"/>
            <a:ext cx="2095500" cy="1562100"/>
          </a:xfrm>
          <a:prstGeom prst="rect">
            <a:avLst/>
          </a:prstGeom>
          <a:noFill/>
          <a:ln w="9525">
            <a:noFill/>
            <a:miter lim="800000"/>
            <a:headEnd/>
            <a:tailEnd/>
          </a:ln>
        </p:spPr>
      </p:pic>
      <p:pic>
        <p:nvPicPr>
          <p:cNvPr id="172048" name="Picture 16"/>
          <p:cNvPicPr>
            <a:picLocks noChangeAspect="1" noChangeArrowheads="1"/>
          </p:cNvPicPr>
          <p:nvPr/>
        </p:nvPicPr>
        <p:blipFill>
          <a:blip r:embed="rId7" cstate="print"/>
          <a:srcRect/>
          <a:stretch>
            <a:fillRect/>
          </a:stretch>
        </p:blipFill>
        <p:spPr bwMode="auto">
          <a:xfrm>
            <a:off x="9448800" y="5105400"/>
            <a:ext cx="1047750" cy="781050"/>
          </a:xfrm>
          <a:prstGeom prst="rect">
            <a:avLst/>
          </a:prstGeom>
          <a:noFill/>
          <a:ln w="9525">
            <a:noFill/>
            <a:miter lim="800000"/>
            <a:headEnd/>
            <a:tailEnd/>
          </a:ln>
        </p:spPr>
      </p:pic>
      <p:pic>
        <p:nvPicPr>
          <p:cNvPr id="172053" name="Picture 21"/>
          <p:cNvPicPr>
            <a:picLocks noChangeAspect="1" noChangeArrowheads="1"/>
          </p:cNvPicPr>
          <p:nvPr/>
        </p:nvPicPr>
        <p:blipFill>
          <a:blip r:embed="rId8" cstate="print"/>
          <a:srcRect/>
          <a:stretch>
            <a:fillRect/>
          </a:stretch>
        </p:blipFill>
        <p:spPr bwMode="auto">
          <a:xfrm>
            <a:off x="9525000" y="4648200"/>
            <a:ext cx="2095500" cy="1562100"/>
          </a:xfrm>
          <a:prstGeom prst="rect">
            <a:avLst/>
          </a:prstGeom>
          <a:noFill/>
          <a:ln w="9525">
            <a:noFill/>
            <a:miter lim="800000"/>
            <a:headEnd/>
            <a:tailEnd/>
          </a:ln>
        </p:spPr>
      </p:pic>
      <p:pic>
        <p:nvPicPr>
          <p:cNvPr id="172054" name="Picture 22"/>
          <p:cNvPicPr>
            <a:picLocks noChangeAspect="1" noChangeArrowheads="1"/>
          </p:cNvPicPr>
          <p:nvPr/>
        </p:nvPicPr>
        <p:blipFill>
          <a:blip r:embed="rId9" cstate="print"/>
          <a:srcRect/>
          <a:stretch>
            <a:fillRect/>
          </a:stretch>
        </p:blipFill>
        <p:spPr bwMode="auto">
          <a:xfrm>
            <a:off x="9525000" y="4572000"/>
            <a:ext cx="2095500" cy="1562100"/>
          </a:xfrm>
          <a:prstGeom prst="rect">
            <a:avLst/>
          </a:prstGeom>
          <a:noFill/>
          <a:ln w="9525">
            <a:noFill/>
            <a:miter lim="800000"/>
            <a:headEnd/>
            <a:tailEnd/>
          </a:ln>
        </p:spPr>
      </p:pic>
      <p:pic>
        <p:nvPicPr>
          <p:cNvPr id="172055" name="Picture 23"/>
          <p:cNvPicPr>
            <a:picLocks noChangeAspect="1" noChangeArrowheads="1"/>
          </p:cNvPicPr>
          <p:nvPr/>
        </p:nvPicPr>
        <p:blipFill>
          <a:blip r:embed="rId10" cstate="print"/>
          <a:srcRect/>
          <a:stretch>
            <a:fillRect/>
          </a:stretch>
        </p:blipFill>
        <p:spPr bwMode="auto">
          <a:xfrm>
            <a:off x="9448800" y="4953000"/>
            <a:ext cx="2095500" cy="838200"/>
          </a:xfrm>
          <a:prstGeom prst="rect">
            <a:avLst/>
          </a:prstGeom>
          <a:noFill/>
          <a:ln w="9525">
            <a:noFill/>
            <a:miter lim="800000"/>
            <a:headEnd/>
            <a:tailEnd/>
          </a:ln>
        </p:spPr>
      </p:pic>
      <p:pic>
        <p:nvPicPr>
          <p:cNvPr id="172057" name="Picture 25"/>
          <p:cNvPicPr>
            <a:picLocks noChangeAspect="1" noChangeArrowheads="1"/>
          </p:cNvPicPr>
          <p:nvPr/>
        </p:nvPicPr>
        <p:blipFill>
          <a:blip r:embed="rId11" cstate="print"/>
          <a:srcRect/>
          <a:stretch>
            <a:fillRect/>
          </a:stretch>
        </p:blipFill>
        <p:spPr bwMode="auto">
          <a:xfrm>
            <a:off x="9982200" y="5181600"/>
            <a:ext cx="1047750" cy="533400"/>
          </a:xfrm>
          <a:prstGeom prst="rect">
            <a:avLst/>
          </a:prstGeom>
          <a:noFill/>
          <a:ln w="9525">
            <a:noFill/>
            <a:miter lim="800000"/>
            <a:headEnd/>
            <a:tailEnd/>
          </a:ln>
        </p:spPr>
      </p:pic>
      <p:pic>
        <p:nvPicPr>
          <p:cNvPr id="172058" name="Picture 26"/>
          <p:cNvPicPr>
            <a:picLocks noChangeAspect="1" noChangeArrowheads="1"/>
          </p:cNvPicPr>
          <p:nvPr/>
        </p:nvPicPr>
        <p:blipFill>
          <a:blip r:embed="rId12" cstate="print"/>
          <a:srcRect/>
          <a:stretch>
            <a:fillRect/>
          </a:stretch>
        </p:blipFill>
        <p:spPr bwMode="auto">
          <a:xfrm>
            <a:off x="9525000" y="5105400"/>
            <a:ext cx="1047750" cy="781050"/>
          </a:xfrm>
          <a:prstGeom prst="rect">
            <a:avLst/>
          </a:prstGeom>
          <a:noFill/>
          <a:ln w="9525">
            <a:noFill/>
            <a:miter lim="800000"/>
            <a:headEnd/>
            <a:tailEnd/>
          </a:ln>
        </p:spPr>
      </p:pic>
      <p:pic>
        <p:nvPicPr>
          <p:cNvPr id="172059" name="Picture 27"/>
          <p:cNvPicPr>
            <a:picLocks noChangeAspect="1" noChangeArrowheads="1"/>
          </p:cNvPicPr>
          <p:nvPr/>
        </p:nvPicPr>
        <p:blipFill>
          <a:blip r:embed="rId13" cstate="print"/>
          <a:srcRect/>
          <a:stretch>
            <a:fillRect/>
          </a:stretch>
        </p:blipFill>
        <p:spPr bwMode="auto">
          <a:xfrm>
            <a:off x="9144000" y="5105400"/>
            <a:ext cx="1047750" cy="781050"/>
          </a:xfrm>
          <a:prstGeom prst="rect">
            <a:avLst/>
          </a:prstGeom>
          <a:noFill/>
          <a:ln w="9525">
            <a:noFill/>
            <a:miter lim="800000"/>
            <a:headEnd/>
            <a:tailEnd/>
          </a:ln>
        </p:spPr>
      </p:pic>
      <p:pic>
        <p:nvPicPr>
          <p:cNvPr id="172063" name="Picture 31"/>
          <p:cNvPicPr>
            <a:picLocks noChangeAspect="1" noChangeArrowheads="1"/>
          </p:cNvPicPr>
          <p:nvPr/>
        </p:nvPicPr>
        <p:blipFill>
          <a:blip r:embed="rId14" cstate="print"/>
          <a:srcRect/>
          <a:stretch>
            <a:fillRect/>
          </a:stretch>
        </p:blipFill>
        <p:spPr bwMode="auto">
          <a:xfrm>
            <a:off x="9525000" y="4572000"/>
            <a:ext cx="2095500" cy="1562100"/>
          </a:xfrm>
          <a:prstGeom prst="rect">
            <a:avLst/>
          </a:prstGeom>
          <a:noFill/>
          <a:ln w="9525">
            <a:noFill/>
            <a:miter lim="800000"/>
            <a:headEnd/>
            <a:tailEnd/>
          </a:ln>
        </p:spPr>
      </p:pic>
      <p:pic>
        <p:nvPicPr>
          <p:cNvPr id="172064" name="Picture 32"/>
          <p:cNvPicPr>
            <a:picLocks noChangeAspect="1" noChangeArrowheads="1"/>
          </p:cNvPicPr>
          <p:nvPr/>
        </p:nvPicPr>
        <p:blipFill>
          <a:blip r:embed="rId15" cstate="print"/>
          <a:srcRect/>
          <a:stretch>
            <a:fillRect/>
          </a:stretch>
        </p:blipFill>
        <p:spPr bwMode="auto">
          <a:xfrm>
            <a:off x="9753600" y="5105400"/>
            <a:ext cx="1047750" cy="781050"/>
          </a:xfrm>
          <a:prstGeom prst="rect">
            <a:avLst/>
          </a:prstGeom>
          <a:noFill/>
          <a:ln w="9525">
            <a:noFill/>
            <a:miter lim="800000"/>
            <a:headEnd/>
            <a:tailEnd/>
          </a:ln>
        </p:spPr>
      </p:pic>
      <p:pic>
        <p:nvPicPr>
          <p:cNvPr id="172066" name="Picture 34"/>
          <p:cNvPicPr>
            <a:picLocks noChangeAspect="1" noChangeArrowheads="1"/>
          </p:cNvPicPr>
          <p:nvPr/>
        </p:nvPicPr>
        <p:blipFill>
          <a:blip r:embed="rId16" cstate="print"/>
          <a:srcRect/>
          <a:stretch>
            <a:fillRect/>
          </a:stretch>
        </p:blipFill>
        <p:spPr bwMode="auto">
          <a:xfrm>
            <a:off x="9677400" y="5257800"/>
            <a:ext cx="691515" cy="515493"/>
          </a:xfrm>
          <a:prstGeom prst="rect">
            <a:avLst/>
          </a:prstGeom>
          <a:noFill/>
          <a:ln w="9525">
            <a:noFill/>
            <a:miter lim="800000"/>
            <a:headEnd/>
            <a:tailEnd/>
          </a:ln>
        </p:spPr>
      </p:pic>
      <p:pic>
        <p:nvPicPr>
          <p:cNvPr id="172067" name="Picture 35"/>
          <p:cNvPicPr>
            <a:picLocks noChangeAspect="1" noChangeArrowheads="1"/>
          </p:cNvPicPr>
          <p:nvPr/>
        </p:nvPicPr>
        <p:blipFill>
          <a:blip r:embed="rId17" cstate="print"/>
          <a:srcRect/>
          <a:stretch>
            <a:fillRect/>
          </a:stretch>
        </p:blipFill>
        <p:spPr bwMode="auto">
          <a:xfrm>
            <a:off x="9906000" y="5029200"/>
            <a:ext cx="1047750" cy="781050"/>
          </a:xfrm>
          <a:prstGeom prst="rect">
            <a:avLst/>
          </a:prstGeom>
          <a:noFill/>
          <a:ln w="9525">
            <a:noFill/>
            <a:miter lim="800000"/>
            <a:headEnd/>
            <a:tailEnd/>
          </a:ln>
        </p:spPr>
      </p:pic>
      <p:pic>
        <p:nvPicPr>
          <p:cNvPr id="172068" name="Picture 36"/>
          <p:cNvPicPr>
            <a:picLocks noChangeAspect="1" noChangeArrowheads="1"/>
          </p:cNvPicPr>
          <p:nvPr/>
        </p:nvPicPr>
        <p:blipFill>
          <a:blip r:embed="rId18" cstate="print"/>
          <a:srcRect/>
          <a:stretch>
            <a:fillRect/>
          </a:stretch>
        </p:blipFill>
        <p:spPr bwMode="auto">
          <a:xfrm>
            <a:off x="10058400" y="5105400"/>
            <a:ext cx="1047750" cy="781050"/>
          </a:xfrm>
          <a:prstGeom prst="rect">
            <a:avLst/>
          </a:prstGeom>
          <a:noFill/>
          <a:ln w="9525">
            <a:noFill/>
            <a:miter lim="800000"/>
            <a:headEnd/>
            <a:tailEnd/>
          </a:ln>
        </p:spPr>
      </p:pic>
      <p:pic>
        <p:nvPicPr>
          <p:cNvPr id="172069" name="Picture 37"/>
          <p:cNvPicPr>
            <a:picLocks noChangeAspect="1" noChangeArrowheads="1"/>
          </p:cNvPicPr>
          <p:nvPr/>
        </p:nvPicPr>
        <p:blipFill>
          <a:blip r:embed="rId19" cstate="print"/>
          <a:srcRect/>
          <a:stretch>
            <a:fillRect/>
          </a:stretch>
        </p:blipFill>
        <p:spPr bwMode="auto">
          <a:xfrm>
            <a:off x="9906000" y="5105400"/>
            <a:ext cx="1047750" cy="781050"/>
          </a:xfrm>
          <a:prstGeom prst="rect">
            <a:avLst/>
          </a:prstGeom>
          <a:noFill/>
          <a:ln w="9525">
            <a:noFill/>
            <a:miter lim="800000"/>
            <a:headEnd/>
            <a:tailEnd/>
          </a:ln>
        </p:spPr>
      </p:pic>
      <p:pic>
        <p:nvPicPr>
          <p:cNvPr id="172070" name="Picture 38"/>
          <p:cNvPicPr>
            <a:picLocks noChangeAspect="1" noChangeArrowheads="1"/>
          </p:cNvPicPr>
          <p:nvPr/>
        </p:nvPicPr>
        <p:blipFill>
          <a:blip r:embed="rId20" cstate="print"/>
          <a:srcRect/>
          <a:stretch>
            <a:fillRect/>
          </a:stretch>
        </p:blipFill>
        <p:spPr bwMode="auto">
          <a:xfrm>
            <a:off x="9601200" y="5105400"/>
            <a:ext cx="1047750" cy="781050"/>
          </a:xfrm>
          <a:prstGeom prst="rect">
            <a:avLst/>
          </a:prstGeom>
          <a:noFill/>
          <a:ln w="9525">
            <a:noFill/>
            <a:miter lim="800000"/>
            <a:headEnd/>
            <a:tailEnd/>
          </a:ln>
        </p:spPr>
      </p:pic>
      <p:pic>
        <p:nvPicPr>
          <p:cNvPr id="172071" name="Picture 39"/>
          <p:cNvPicPr>
            <a:picLocks noChangeAspect="1" noChangeArrowheads="1"/>
          </p:cNvPicPr>
          <p:nvPr/>
        </p:nvPicPr>
        <p:blipFill>
          <a:blip r:embed="rId21" cstate="print"/>
          <a:srcRect/>
          <a:stretch>
            <a:fillRect/>
          </a:stretch>
        </p:blipFill>
        <p:spPr bwMode="auto">
          <a:xfrm>
            <a:off x="9601200" y="5029200"/>
            <a:ext cx="1047750" cy="781050"/>
          </a:xfrm>
          <a:prstGeom prst="rect">
            <a:avLst/>
          </a:prstGeom>
          <a:noFill/>
          <a:ln w="9525">
            <a:noFill/>
            <a:miter lim="800000"/>
            <a:headEnd/>
            <a:tailEnd/>
          </a:ln>
        </p:spPr>
      </p:pic>
      <p:pic>
        <p:nvPicPr>
          <p:cNvPr id="172072" name="Picture 40"/>
          <p:cNvPicPr>
            <a:picLocks noChangeAspect="1" noChangeArrowheads="1"/>
          </p:cNvPicPr>
          <p:nvPr/>
        </p:nvPicPr>
        <p:blipFill>
          <a:blip r:embed="rId22" cstate="print"/>
          <a:srcRect/>
          <a:stretch>
            <a:fillRect/>
          </a:stretch>
        </p:blipFill>
        <p:spPr bwMode="auto">
          <a:xfrm>
            <a:off x="9677400" y="5029200"/>
            <a:ext cx="1047750" cy="781050"/>
          </a:xfrm>
          <a:prstGeom prst="rect">
            <a:avLst/>
          </a:prstGeom>
          <a:noFill/>
          <a:ln w="9525">
            <a:noFill/>
            <a:miter lim="800000"/>
            <a:headEnd/>
            <a:tailEnd/>
          </a:ln>
        </p:spPr>
      </p:pic>
      <p:pic>
        <p:nvPicPr>
          <p:cNvPr id="172074" name="Picture 42"/>
          <p:cNvPicPr>
            <a:picLocks noChangeAspect="1" noChangeArrowheads="1"/>
          </p:cNvPicPr>
          <p:nvPr/>
        </p:nvPicPr>
        <p:blipFill>
          <a:blip r:embed="rId23" cstate="print"/>
          <a:srcRect/>
          <a:stretch>
            <a:fillRect/>
          </a:stretch>
        </p:blipFill>
        <p:spPr bwMode="auto">
          <a:xfrm>
            <a:off x="9753600" y="5105400"/>
            <a:ext cx="1047750" cy="781050"/>
          </a:xfrm>
          <a:prstGeom prst="rect">
            <a:avLst/>
          </a:prstGeom>
          <a:noFill/>
          <a:ln w="9525">
            <a:noFill/>
            <a:miter lim="800000"/>
            <a:headEnd/>
            <a:tailEnd/>
          </a:ln>
        </p:spPr>
      </p:pic>
      <p:pic>
        <p:nvPicPr>
          <p:cNvPr id="172076" name="Picture 44"/>
          <p:cNvPicPr>
            <a:picLocks noChangeAspect="1" noChangeArrowheads="1"/>
          </p:cNvPicPr>
          <p:nvPr/>
        </p:nvPicPr>
        <p:blipFill>
          <a:blip r:embed="rId24" cstate="print"/>
          <a:srcRect/>
          <a:stretch>
            <a:fillRect/>
          </a:stretch>
        </p:blipFill>
        <p:spPr bwMode="auto">
          <a:xfrm>
            <a:off x="9601200" y="5105400"/>
            <a:ext cx="1047750" cy="781050"/>
          </a:xfrm>
          <a:prstGeom prst="rect">
            <a:avLst/>
          </a:prstGeom>
          <a:noFill/>
          <a:ln w="9525">
            <a:noFill/>
            <a:miter lim="800000"/>
            <a:headEnd/>
            <a:tailEnd/>
          </a:ln>
        </p:spPr>
      </p:pic>
      <p:pic>
        <p:nvPicPr>
          <p:cNvPr id="172077" name="Picture 45"/>
          <p:cNvPicPr>
            <a:picLocks noChangeAspect="1" noChangeArrowheads="1"/>
          </p:cNvPicPr>
          <p:nvPr/>
        </p:nvPicPr>
        <p:blipFill>
          <a:blip r:embed="rId25" cstate="print"/>
          <a:srcRect/>
          <a:stretch>
            <a:fillRect/>
          </a:stretch>
        </p:blipFill>
        <p:spPr bwMode="auto">
          <a:xfrm>
            <a:off x="9525000" y="5257800"/>
            <a:ext cx="691515" cy="515493"/>
          </a:xfrm>
          <a:prstGeom prst="rect">
            <a:avLst/>
          </a:prstGeom>
          <a:noFill/>
          <a:ln w="9525">
            <a:noFill/>
            <a:miter lim="800000"/>
            <a:headEnd/>
            <a:tailEnd/>
          </a:ln>
        </p:spPr>
      </p:pic>
      <p:pic>
        <p:nvPicPr>
          <p:cNvPr id="172078" name="Picture 46"/>
          <p:cNvPicPr>
            <a:picLocks noChangeAspect="1" noChangeArrowheads="1"/>
          </p:cNvPicPr>
          <p:nvPr/>
        </p:nvPicPr>
        <p:blipFill>
          <a:blip r:embed="rId26" cstate="print"/>
          <a:srcRect/>
          <a:stretch>
            <a:fillRect/>
          </a:stretch>
        </p:blipFill>
        <p:spPr bwMode="auto">
          <a:xfrm>
            <a:off x="9525000" y="4648200"/>
            <a:ext cx="2095500" cy="1562100"/>
          </a:xfrm>
          <a:prstGeom prst="rect">
            <a:avLst/>
          </a:prstGeom>
          <a:noFill/>
          <a:ln w="9525">
            <a:noFill/>
            <a:miter lim="800000"/>
            <a:headEnd/>
            <a:tailEnd/>
          </a:ln>
        </p:spPr>
      </p:pic>
      <p:pic>
        <p:nvPicPr>
          <p:cNvPr id="172079" name="Picture 47"/>
          <p:cNvPicPr>
            <a:picLocks noChangeAspect="1" noChangeArrowheads="1"/>
          </p:cNvPicPr>
          <p:nvPr/>
        </p:nvPicPr>
        <p:blipFill>
          <a:blip r:embed="rId27" cstate="print"/>
          <a:srcRect/>
          <a:stretch>
            <a:fillRect/>
          </a:stretch>
        </p:blipFill>
        <p:spPr bwMode="auto">
          <a:xfrm>
            <a:off x="9525000" y="4648200"/>
            <a:ext cx="2095500" cy="1562100"/>
          </a:xfrm>
          <a:prstGeom prst="rect">
            <a:avLst/>
          </a:prstGeom>
          <a:noFill/>
          <a:ln w="9525">
            <a:noFill/>
            <a:miter lim="800000"/>
            <a:headEnd/>
            <a:tailEnd/>
          </a:ln>
        </p:spPr>
      </p:pic>
      <p:cxnSp>
        <p:nvCxnSpPr>
          <p:cNvPr id="51" name="Straight Connector 50"/>
          <p:cNvCxnSpPr/>
          <p:nvPr/>
        </p:nvCxnSpPr>
        <p:spPr>
          <a:xfrm>
            <a:off x="0" y="5715000"/>
            <a:ext cx="9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4724400" y="5715000"/>
            <a:ext cx="533400" cy="381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23</a:t>
            </a:r>
            <a:endParaRPr lang="en-US" sz="3000" dirty="0"/>
          </a:p>
        </p:txBody>
      </p:sp>
      <p:sp>
        <p:nvSpPr>
          <p:cNvPr id="103" name="TextBox 102"/>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22</a:t>
            </a:r>
            <a:endParaRPr lang="en-US" sz="3000" dirty="0"/>
          </a:p>
        </p:txBody>
      </p:sp>
      <p:sp>
        <p:nvSpPr>
          <p:cNvPr id="104" name="TextBox 103"/>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21</a:t>
            </a:r>
            <a:endParaRPr lang="en-US" sz="3000" dirty="0"/>
          </a:p>
        </p:txBody>
      </p:sp>
      <p:sp>
        <p:nvSpPr>
          <p:cNvPr id="105" name="TextBox 104"/>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20</a:t>
            </a:r>
            <a:endParaRPr lang="en-US" sz="3000" dirty="0"/>
          </a:p>
        </p:txBody>
      </p:sp>
      <p:sp>
        <p:nvSpPr>
          <p:cNvPr id="106" name="TextBox 105"/>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19</a:t>
            </a:r>
            <a:endParaRPr lang="en-US" sz="3000" dirty="0"/>
          </a:p>
        </p:txBody>
      </p:sp>
      <p:sp>
        <p:nvSpPr>
          <p:cNvPr id="107" name="TextBox 106"/>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18</a:t>
            </a:r>
            <a:endParaRPr lang="en-US" sz="3000" dirty="0"/>
          </a:p>
        </p:txBody>
      </p:sp>
      <p:sp>
        <p:nvSpPr>
          <p:cNvPr id="108" name="TextBox 107"/>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17</a:t>
            </a:r>
            <a:endParaRPr lang="en-US" sz="3000" dirty="0"/>
          </a:p>
        </p:txBody>
      </p:sp>
      <p:sp>
        <p:nvSpPr>
          <p:cNvPr id="109" name="TextBox 108"/>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16</a:t>
            </a:r>
            <a:endParaRPr lang="en-US" sz="3000" dirty="0"/>
          </a:p>
        </p:txBody>
      </p:sp>
      <p:sp>
        <p:nvSpPr>
          <p:cNvPr id="110" name="TextBox 109"/>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15</a:t>
            </a:r>
            <a:endParaRPr lang="en-US" sz="3000" dirty="0"/>
          </a:p>
        </p:txBody>
      </p:sp>
      <p:sp>
        <p:nvSpPr>
          <p:cNvPr id="111" name="TextBox 110"/>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14</a:t>
            </a:r>
            <a:endParaRPr lang="en-US" sz="3000" dirty="0"/>
          </a:p>
        </p:txBody>
      </p:sp>
      <p:sp>
        <p:nvSpPr>
          <p:cNvPr id="112" name="TextBox 111"/>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13</a:t>
            </a:r>
            <a:endParaRPr lang="en-US" sz="3000" dirty="0"/>
          </a:p>
        </p:txBody>
      </p:sp>
      <p:sp>
        <p:nvSpPr>
          <p:cNvPr id="113" name="TextBox 112"/>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12</a:t>
            </a:r>
            <a:endParaRPr lang="en-US" sz="3000" dirty="0"/>
          </a:p>
        </p:txBody>
      </p:sp>
      <p:sp>
        <p:nvSpPr>
          <p:cNvPr id="114" name="TextBox 113"/>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11</a:t>
            </a:r>
            <a:endParaRPr lang="en-US" sz="3000" dirty="0"/>
          </a:p>
        </p:txBody>
      </p:sp>
      <p:sp>
        <p:nvSpPr>
          <p:cNvPr id="115" name="TextBox 114"/>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10</a:t>
            </a:r>
            <a:endParaRPr lang="en-US" sz="3000" dirty="0"/>
          </a:p>
        </p:txBody>
      </p:sp>
      <p:sp>
        <p:nvSpPr>
          <p:cNvPr id="116" name="TextBox 115"/>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9</a:t>
            </a:r>
            <a:endParaRPr lang="en-US" sz="3000" dirty="0"/>
          </a:p>
        </p:txBody>
      </p:sp>
      <p:sp>
        <p:nvSpPr>
          <p:cNvPr id="117" name="TextBox 116"/>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8</a:t>
            </a:r>
            <a:endParaRPr lang="en-US" sz="3000" dirty="0"/>
          </a:p>
        </p:txBody>
      </p:sp>
      <p:sp>
        <p:nvSpPr>
          <p:cNvPr id="118" name="TextBox 117"/>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7</a:t>
            </a:r>
            <a:endParaRPr lang="en-US" sz="3000" dirty="0"/>
          </a:p>
        </p:txBody>
      </p:sp>
      <p:sp>
        <p:nvSpPr>
          <p:cNvPr id="119" name="TextBox 118"/>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6</a:t>
            </a:r>
            <a:endParaRPr lang="en-US" sz="3000" dirty="0"/>
          </a:p>
        </p:txBody>
      </p:sp>
      <p:sp>
        <p:nvSpPr>
          <p:cNvPr id="120" name="TextBox 119"/>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5</a:t>
            </a:r>
            <a:endParaRPr lang="en-US" sz="3000" dirty="0"/>
          </a:p>
        </p:txBody>
      </p:sp>
      <p:sp>
        <p:nvSpPr>
          <p:cNvPr id="121" name="TextBox 120"/>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4</a:t>
            </a:r>
            <a:endParaRPr lang="en-US" sz="3000" dirty="0"/>
          </a:p>
        </p:txBody>
      </p:sp>
      <p:sp>
        <p:nvSpPr>
          <p:cNvPr id="122" name="TextBox 121"/>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3</a:t>
            </a:r>
            <a:endParaRPr lang="en-US" sz="3000" dirty="0"/>
          </a:p>
        </p:txBody>
      </p:sp>
      <p:sp>
        <p:nvSpPr>
          <p:cNvPr id="123" name="TextBox 122"/>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2</a:t>
            </a:r>
            <a:endParaRPr lang="en-US" sz="3000" dirty="0"/>
          </a:p>
        </p:txBody>
      </p:sp>
      <p:sp>
        <p:nvSpPr>
          <p:cNvPr id="124" name="TextBox 123"/>
          <p:cNvSpPr txBox="1"/>
          <p:nvPr/>
        </p:nvSpPr>
        <p:spPr>
          <a:xfrm>
            <a:off x="5181600" y="5867400"/>
            <a:ext cx="585216" cy="553998"/>
          </a:xfrm>
          <a:prstGeom prst="rect">
            <a:avLst/>
          </a:prstGeom>
          <a:noFill/>
          <a:ln>
            <a:solidFill>
              <a:schemeClr val="accent1"/>
            </a:solidFill>
          </a:ln>
        </p:spPr>
        <p:txBody>
          <a:bodyPr wrap="square" rtlCol="0">
            <a:spAutoFit/>
          </a:bodyPr>
          <a:lstStyle/>
          <a:p>
            <a:pPr algn="ctr"/>
            <a:r>
              <a:rPr lang="en-US" sz="3000" dirty="0" smtClean="0"/>
              <a:t>1</a:t>
            </a:r>
            <a:endParaRPr lang="en-US" sz="3000" dirty="0"/>
          </a:p>
        </p:txBody>
      </p:sp>
      <p:sp>
        <p:nvSpPr>
          <p:cNvPr id="125" name="TextBox 124"/>
          <p:cNvSpPr txBox="1"/>
          <p:nvPr/>
        </p:nvSpPr>
        <p:spPr>
          <a:xfrm>
            <a:off x="5181600" y="5867400"/>
            <a:ext cx="585216" cy="553998"/>
          </a:xfrm>
          <a:prstGeom prst="rect">
            <a:avLst/>
          </a:prstGeom>
          <a:noFill/>
          <a:ln w="9525">
            <a:solidFill>
              <a:schemeClr val="accent1"/>
            </a:solidFill>
          </a:ln>
        </p:spPr>
        <p:txBody>
          <a:bodyPr wrap="square" rtlCol="0">
            <a:spAutoFit/>
          </a:bodyPr>
          <a:lstStyle/>
          <a:p>
            <a:pPr algn="ctr"/>
            <a:endParaRPr lang="en-US" sz="3000" dirty="0"/>
          </a:p>
        </p:txBody>
      </p:sp>
      <p:cxnSp>
        <p:nvCxnSpPr>
          <p:cNvPr id="54" name="Straight Connector 53"/>
          <p:cNvCxnSpPr/>
          <p:nvPr/>
        </p:nvCxnSpPr>
        <p:spPr>
          <a:xfrm>
            <a:off x="0" y="5181600"/>
            <a:ext cx="9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0" y="5410200"/>
            <a:ext cx="9144000"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79201"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79202"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100"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660000"/>
                </a:solidFill>
              </a:rPr>
              <a:t>Traffic and Equipment Management Branch</a:t>
            </a:r>
            <a:endParaRPr lang="en-US" sz="2700" u="sng" dirty="0" smtClean="0"/>
          </a:p>
        </p:txBody>
      </p:sp>
      <p:sp>
        <p:nvSpPr>
          <p:cNvPr id="63" name="TextBox 62"/>
          <p:cNvSpPr txBox="1"/>
          <p:nvPr/>
        </p:nvSpPr>
        <p:spPr>
          <a:xfrm>
            <a:off x="2133600" y="1600200"/>
            <a:ext cx="5638800" cy="400110"/>
          </a:xfrm>
          <a:prstGeom prst="rect">
            <a:avLst/>
          </a:prstGeom>
          <a:noFill/>
        </p:spPr>
        <p:txBody>
          <a:bodyPr wrap="square" rtlCol="0">
            <a:spAutoFit/>
          </a:bodyPr>
          <a:lstStyle/>
          <a:p>
            <a:r>
              <a:rPr lang="en-US" sz="2000" b="1" dirty="0" smtClean="0">
                <a:solidFill>
                  <a:schemeClr val="tx1">
                    <a:lumMod val="95000"/>
                    <a:lumOff val="5000"/>
                  </a:schemeClr>
                </a:solidFill>
              </a:rPr>
              <a:t>We collect various types of traffic data:</a:t>
            </a:r>
            <a:endParaRPr lang="en-US" sz="2000" dirty="0"/>
          </a:p>
        </p:txBody>
      </p:sp>
      <p:sp>
        <p:nvSpPr>
          <p:cNvPr id="179203"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62" name="TextBox 61"/>
          <p:cNvSpPr txBox="1"/>
          <p:nvPr/>
        </p:nvSpPr>
        <p:spPr>
          <a:xfrm>
            <a:off x="2819400" y="1025009"/>
            <a:ext cx="4191000" cy="369332"/>
          </a:xfrm>
          <a:prstGeom prst="rect">
            <a:avLst/>
          </a:prstGeom>
          <a:noFill/>
        </p:spPr>
        <p:txBody>
          <a:bodyPr wrap="square" rtlCol="0">
            <a:spAutoFit/>
          </a:bodyPr>
          <a:lstStyle/>
          <a:p>
            <a:pPr algn="ctr"/>
            <a:r>
              <a:rPr lang="en-US" b="1" dirty="0" smtClean="0"/>
              <a:t>“We’re Really the Only Ones Who Count”</a:t>
            </a:r>
            <a:endParaRPr lang="en-US" dirty="0"/>
          </a:p>
        </p:txBody>
      </p:sp>
      <p:sp>
        <p:nvSpPr>
          <p:cNvPr id="67" name="TextBox 66"/>
          <p:cNvSpPr txBox="1"/>
          <p:nvPr/>
        </p:nvSpPr>
        <p:spPr>
          <a:xfrm>
            <a:off x="8001000" y="6553200"/>
            <a:ext cx="914400" cy="276999"/>
          </a:xfrm>
          <a:prstGeom prst="rect">
            <a:avLst/>
          </a:prstGeom>
          <a:noFill/>
        </p:spPr>
        <p:txBody>
          <a:bodyPr wrap="square" rtlCol="0">
            <a:spAutoFit/>
          </a:bodyPr>
          <a:lstStyle/>
          <a:p>
            <a:r>
              <a:rPr lang="en-US" sz="1200" dirty="0" smtClean="0"/>
              <a:t>TEMAC 01</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2074"/>
                                        </p:tgtEl>
                                        <p:attrNameLst>
                                          <p:attrName>style.visibility</p:attrName>
                                        </p:attrNameLst>
                                      </p:cBhvr>
                                      <p:to>
                                        <p:strVal val="visible"/>
                                      </p:to>
                                    </p:set>
                                    <p:anim calcmode="lin" valueType="num">
                                      <p:cBhvr additive="base">
                                        <p:cTn id="7" dur="2000" fill="hold"/>
                                        <p:tgtEl>
                                          <p:spTgt spid="172074"/>
                                        </p:tgtEl>
                                        <p:attrNameLst>
                                          <p:attrName>ppt_x</p:attrName>
                                        </p:attrNameLst>
                                      </p:cBhvr>
                                      <p:tavLst>
                                        <p:tav tm="0">
                                          <p:val>
                                            <p:strVal val="0-#ppt_w/2"/>
                                          </p:val>
                                        </p:tav>
                                        <p:tav tm="100000">
                                          <p:val>
                                            <p:strVal val="#ppt_x"/>
                                          </p:val>
                                        </p:tav>
                                      </p:tavLst>
                                    </p:anim>
                                    <p:anim calcmode="lin" valueType="num">
                                      <p:cBhvr additive="base">
                                        <p:cTn id="8" dur="2000" fill="hold"/>
                                        <p:tgtEl>
                                          <p:spTgt spid="172074"/>
                                        </p:tgtEl>
                                        <p:attrNameLst>
                                          <p:attrName>ppt_y</p:attrName>
                                        </p:attrNameLst>
                                      </p:cBhvr>
                                      <p:tavLst>
                                        <p:tav tm="0">
                                          <p:val>
                                            <p:strVal val="#ppt_y"/>
                                          </p:val>
                                        </p:tav>
                                        <p:tav tm="100000">
                                          <p:val>
                                            <p:strVal val="#ppt_y"/>
                                          </p:val>
                                        </p:tav>
                                      </p:tavLst>
                                    </p:anim>
                                  </p:childTnLst>
                                </p:cTn>
                              </p:par>
                              <p:par>
                                <p:cTn id="9" presetID="1" presetClass="exit" presetSubtype="0" fill="hold" grpId="0" nodeType="withEffect">
                                  <p:stCondLst>
                                    <p:cond delay="1000"/>
                                  </p:stCondLst>
                                  <p:childTnLst>
                                    <p:set>
                                      <p:cBhvr>
                                        <p:cTn id="10" dur="1" fill="hold">
                                          <p:stCondLst>
                                            <p:cond delay="0"/>
                                          </p:stCondLst>
                                        </p:cTn>
                                        <p:tgtEl>
                                          <p:spTgt spid="125"/>
                                        </p:tgtEl>
                                        <p:attrNameLst>
                                          <p:attrName>style.visibility</p:attrName>
                                        </p:attrNameLst>
                                      </p:cBhvr>
                                      <p:to>
                                        <p:strVal val="hidden"/>
                                      </p:to>
                                    </p:set>
                                  </p:childTnLst>
                                </p:cTn>
                              </p:par>
                              <p:par>
                                <p:cTn id="11" presetID="1" presetClass="entr" presetSubtype="0" fill="hold" grpId="0" nodeType="withEffect">
                                  <p:stCondLst>
                                    <p:cond delay="1000"/>
                                  </p:stCondLst>
                                  <p:childTnLst>
                                    <p:set>
                                      <p:cBhvr>
                                        <p:cTn id="12" dur="1" fill="hold">
                                          <p:stCondLst>
                                            <p:cond delay="0"/>
                                          </p:stCondLst>
                                        </p:cTn>
                                        <p:tgtEl>
                                          <p:spTgt spid="124"/>
                                        </p:tgtEl>
                                        <p:attrNameLst>
                                          <p:attrName>style.visibility</p:attrName>
                                        </p:attrNameLst>
                                      </p:cBhvr>
                                      <p:to>
                                        <p:strVal val="visible"/>
                                      </p:to>
                                    </p:set>
                                  </p:childTnLst>
                                </p:cTn>
                              </p:par>
                            </p:childTnLst>
                          </p:cTn>
                        </p:par>
                        <p:par>
                          <p:cTn id="13" fill="hold">
                            <p:stCondLst>
                              <p:cond delay="2000"/>
                            </p:stCondLst>
                            <p:childTnLst>
                              <p:par>
                                <p:cTn id="14" presetID="2" presetClass="exit" presetSubtype="2" fill="hold" nodeType="afterEffect">
                                  <p:stCondLst>
                                    <p:cond delay="0"/>
                                  </p:stCondLst>
                                  <p:childTnLst>
                                    <p:anim calcmode="lin" valueType="num">
                                      <p:cBhvr additive="base">
                                        <p:cTn id="15" dur="500"/>
                                        <p:tgtEl>
                                          <p:spTgt spid="172074"/>
                                        </p:tgtEl>
                                        <p:attrNameLst>
                                          <p:attrName>ppt_x</p:attrName>
                                        </p:attrNameLst>
                                      </p:cBhvr>
                                      <p:tavLst>
                                        <p:tav tm="0">
                                          <p:val>
                                            <p:strVal val="ppt_x"/>
                                          </p:val>
                                        </p:tav>
                                        <p:tav tm="100000">
                                          <p:val>
                                            <p:strVal val="1+ppt_w/2"/>
                                          </p:val>
                                        </p:tav>
                                      </p:tavLst>
                                    </p:anim>
                                    <p:anim calcmode="lin" valueType="num">
                                      <p:cBhvr additive="base">
                                        <p:cTn id="16" dur="500"/>
                                        <p:tgtEl>
                                          <p:spTgt spid="172074"/>
                                        </p:tgtEl>
                                        <p:attrNameLst>
                                          <p:attrName>ppt_y</p:attrName>
                                        </p:attrNameLst>
                                      </p:cBhvr>
                                      <p:tavLst>
                                        <p:tav tm="0">
                                          <p:val>
                                            <p:strVal val="ppt_y"/>
                                          </p:val>
                                        </p:tav>
                                        <p:tav tm="100000">
                                          <p:val>
                                            <p:strVal val="ppt_y"/>
                                          </p:val>
                                        </p:tav>
                                      </p:tavLst>
                                    </p:anim>
                                    <p:set>
                                      <p:cBhvr>
                                        <p:cTn id="17" dur="1" fill="hold">
                                          <p:stCondLst>
                                            <p:cond delay="499"/>
                                          </p:stCondLst>
                                        </p:cTn>
                                        <p:tgtEl>
                                          <p:spTgt spid="172074"/>
                                        </p:tgtEl>
                                        <p:attrNameLst>
                                          <p:attrName>style.visibility</p:attrName>
                                        </p:attrNameLst>
                                      </p:cBhvr>
                                      <p:to>
                                        <p:strVal val="hidden"/>
                                      </p:to>
                                    </p:set>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172048"/>
                                        </p:tgtEl>
                                        <p:attrNameLst>
                                          <p:attrName>style.visibility</p:attrName>
                                        </p:attrNameLst>
                                      </p:cBhvr>
                                      <p:to>
                                        <p:strVal val="visible"/>
                                      </p:to>
                                    </p:set>
                                    <p:anim calcmode="lin" valueType="num">
                                      <p:cBhvr additive="base">
                                        <p:cTn id="21" dur="2000" fill="hold"/>
                                        <p:tgtEl>
                                          <p:spTgt spid="172048"/>
                                        </p:tgtEl>
                                        <p:attrNameLst>
                                          <p:attrName>ppt_x</p:attrName>
                                        </p:attrNameLst>
                                      </p:cBhvr>
                                      <p:tavLst>
                                        <p:tav tm="0">
                                          <p:val>
                                            <p:strVal val="0-#ppt_w/2"/>
                                          </p:val>
                                        </p:tav>
                                        <p:tav tm="100000">
                                          <p:val>
                                            <p:strVal val="#ppt_x"/>
                                          </p:val>
                                        </p:tav>
                                      </p:tavLst>
                                    </p:anim>
                                    <p:anim calcmode="lin" valueType="num">
                                      <p:cBhvr additive="base">
                                        <p:cTn id="22" dur="2000" fill="hold"/>
                                        <p:tgtEl>
                                          <p:spTgt spid="172048"/>
                                        </p:tgtEl>
                                        <p:attrNameLst>
                                          <p:attrName>ppt_y</p:attrName>
                                        </p:attrNameLst>
                                      </p:cBhvr>
                                      <p:tavLst>
                                        <p:tav tm="0">
                                          <p:val>
                                            <p:strVal val="#ppt_y"/>
                                          </p:val>
                                        </p:tav>
                                        <p:tav tm="100000">
                                          <p:val>
                                            <p:strVal val="#ppt_y"/>
                                          </p:val>
                                        </p:tav>
                                      </p:tavLst>
                                    </p:anim>
                                  </p:childTnLst>
                                </p:cTn>
                              </p:par>
                              <p:par>
                                <p:cTn id="23" presetID="1" presetClass="exit" presetSubtype="0" fill="hold" grpId="1" nodeType="withEffect">
                                  <p:stCondLst>
                                    <p:cond delay="1100"/>
                                  </p:stCondLst>
                                  <p:childTnLst>
                                    <p:set>
                                      <p:cBhvr>
                                        <p:cTn id="24" dur="1" fill="hold">
                                          <p:stCondLst>
                                            <p:cond delay="0"/>
                                          </p:stCondLst>
                                        </p:cTn>
                                        <p:tgtEl>
                                          <p:spTgt spid="124"/>
                                        </p:tgtEl>
                                        <p:attrNameLst>
                                          <p:attrName>style.visibility</p:attrName>
                                        </p:attrNameLst>
                                      </p:cBhvr>
                                      <p:to>
                                        <p:strVal val="hidden"/>
                                      </p:to>
                                    </p:set>
                                  </p:childTnLst>
                                </p:cTn>
                              </p:par>
                              <p:par>
                                <p:cTn id="25" presetID="1" presetClass="entr" presetSubtype="0" fill="hold" grpId="0" nodeType="withEffect">
                                  <p:stCondLst>
                                    <p:cond delay="1100"/>
                                  </p:stCondLst>
                                  <p:childTnLst>
                                    <p:set>
                                      <p:cBhvr>
                                        <p:cTn id="26" dur="1" fill="hold">
                                          <p:stCondLst>
                                            <p:cond delay="0"/>
                                          </p:stCondLst>
                                        </p:cTn>
                                        <p:tgtEl>
                                          <p:spTgt spid="123"/>
                                        </p:tgtEl>
                                        <p:attrNameLst>
                                          <p:attrName>style.visibility</p:attrName>
                                        </p:attrNameLst>
                                      </p:cBhvr>
                                      <p:to>
                                        <p:strVal val="visible"/>
                                      </p:to>
                                    </p:set>
                                  </p:childTnLst>
                                </p:cTn>
                              </p:par>
                            </p:childTnLst>
                          </p:cTn>
                        </p:par>
                        <p:par>
                          <p:cTn id="27" fill="hold">
                            <p:stCondLst>
                              <p:cond delay="4500"/>
                            </p:stCondLst>
                            <p:childTnLst>
                              <p:par>
                                <p:cTn id="28" presetID="2" presetClass="exit" presetSubtype="2" fill="hold" nodeType="afterEffect">
                                  <p:stCondLst>
                                    <p:cond delay="0"/>
                                  </p:stCondLst>
                                  <p:childTnLst>
                                    <p:anim calcmode="lin" valueType="num">
                                      <p:cBhvr additive="base">
                                        <p:cTn id="29" dur="500"/>
                                        <p:tgtEl>
                                          <p:spTgt spid="172048"/>
                                        </p:tgtEl>
                                        <p:attrNameLst>
                                          <p:attrName>ppt_x</p:attrName>
                                        </p:attrNameLst>
                                      </p:cBhvr>
                                      <p:tavLst>
                                        <p:tav tm="0">
                                          <p:val>
                                            <p:strVal val="ppt_x"/>
                                          </p:val>
                                        </p:tav>
                                        <p:tav tm="100000">
                                          <p:val>
                                            <p:strVal val="1+ppt_w/2"/>
                                          </p:val>
                                        </p:tav>
                                      </p:tavLst>
                                    </p:anim>
                                    <p:anim calcmode="lin" valueType="num">
                                      <p:cBhvr additive="base">
                                        <p:cTn id="30" dur="500"/>
                                        <p:tgtEl>
                                          <p:spTgt spid="172048"/>
                                        </p:tgtEl>
                                        <p:attrNameLst>
                                          <p:attrName>ppt_y</p:attrName>
                                        </p:attrNameLst>
                                      </p:cBhvr>
                                      <p:tavLst>
                                        <p:tav tm="0">
                                          <p:val>
                                            <p:strVal val="ppt_y"/>
                                          </p:val>
                                        </p:tav>
                                        <p:tav tm="100000">
                                          <p:val>
                                            <p:strVal val="ppt_y"/>
                                          </p:val>
                                        </p:tav>
                                      </p:tavLst>
                                    </p:anim>
                                    <p:set>
                                      <p:cBhvr>
                                        <p:cTn id="31" dur="1" fill="hold">
                                          <p:stCondLst>
                                            <p:cond delay="499"/>
                                          </p:stCondLst>
                                        </p:cTn>
                                        <p:tgtEl>
                                          <p:spTgt spid="172048"/>
                                        </p:tgtEl>
                                        <p:attrNameLst>
                                          <p:attrName>style.visibility</p:attrName>
                                        </p:attrNameLst>
                                      </p:cBhvr>
                                      <p:to>
                                        <p:strVal val="hidden"/>
                                      </p:to>
                                    </p:set>
                                  </p:childTnLst>
                                </p:cTn>
                              </p:par>
                              <p:par>
                                <p:cTn id="32" presetID="2" presetClass="entr" presetSubtype="8" fill="hold" nodeType="withEffect">
                                  <p:stCondLst>
                                    <p:cond delay="0"/>
                                  </p:stCondLst>
                                  <p:childTnLst>
                                    <p:set>
                                      <p:cBhvr>
                                        <p:cTn id="33" dur="1" fill="hold">
                                          <p:stCondLst>
                                            <p:cond delay="0"/>
                                          </p:stCondLst>
                                        </p:cTn>
                                        <p:tgtEl>
                                          <p:spTgt spid="172057"/>
                                        </p:tgtEl>
                                        <p:attrNameLst>
                                          <p:attrName>style.visibility</p:attrName>
                                        </p:attrNameLst>
                                      </p:cBhvr>
                                      <p:to>
                                        <p:strVal val="visible"/>
                                      </p:to>
                                    </p:set>
                                    <p:anim calcmode="lin" valueType="num">
                                      <p:cBhvr additive="base">
                                        <p:cTn id="34" dur="3000" fill="hold"/>
                                        <p:tgtEl>
                                          <p:spTgt spid="172057"/>
                                        </p:tgtEl>
                                        <p:attrNameLst>
                                          <p:attrName>ppt_x</p:attrName>
                                        </p:attrNameLst>
                                      </p:cBhvr>
                                      <p:tavLst>
                                        <p:tav tm="0">
                                          <p:val>
                                            <p:strVal val="0-#ppt_w/2"/>
                                          </p:val>
                                        </p:tav>
                                        <p:tav tm="100000">
                                          <p:val>
                                            <p:strVal val="#ppt_x"/>
                                          </p:val>
                                        </p:tav>
                                      </p:tavLst>
                                    </p:anim>
                                    <p:anim calcmode="lin" valueType="num">
                                      <p:cBhvr additive="base">
                                        <p:cTn id="35" dur="3000" fill="hold"/>
                                        <p:tgtEl>
                                          <p:spTgt spid="172057"/>
                                        </p:tgtEl>
                                        <p:attrNameLst>
                                          <p:attrName>ppt_y</p:attrName>
                                        </p:attrNameLst>
                                      </p:cBhvr>
                                      <p:tavLst>
                                        <p:tav tm="0">
                                          <p:val>
                                            <p:strVal val="#ppt_y"/>
                                          </p:val>
                                        </p:tav>
                                        <p:tav tm="100000">
                                          <p:val>
                                            <p:strVal val="#ppt_y"/>
                                          </p:val>
                                        </p:tav>
                                      </p:tavLst>
                                    </p:anim>
                                  </p:childTnLst>
                                </p:cTn>
                              </p:par>
                              <p:par>
                                <p:cTn id="36" presetID="1" presetClass="entr" presetSubtype="0" fill="hold" grpId="0" nodeType="withEffect">
                                  <p:stCondLst>
                                    <p:cond delay="1400"/>
                                  </p:stCondLst>
                                  <p:childTnLst>
                                    <p:set>
                                      <p:cBhvr>
                                        <p:cTn id="37" dur="1" fill="hold">
                                          <p:stCondLst>
                                            <p:cond delay="0"/>
                                          </p:stCondLst>
                                        </p:cTn>
                                        <p:tgtEl>
                                          <p:spTgt spid="122"/>
                                        </p:tgtEl>
                                        <p:attrNameLst>
                                          <p:attrName>style.visibility</p:attrName>
                                        </p:attrNameLst>
                                      </p:cBhvr>
                                      <p:to>
                                        <p:strVal val="visible"/>
                                      </p:to>
                                    </p:set>
                                  </p:childTnLst>
                                </p:cTn>
                              </p:par>
                              <p:par>
                                <p:cTn id="38" presetID="1" presetClass="exit" presetSubtype="0" fill="hold" grpId="1" nodeType="withEffect">
                                  <p:stCondLst>
                                    <p:cond delay="1400"/>
                                  </p:stCondLst>
                                  <p:childTnLst>
                                    <p:set>
                                      <p:cBhvr>
                                        <p:cTn id="39" dur="1" fill="hold">
                                          <p:stCondLst>
                                            <p:cond delay="0"/>
                                          </p:stCondLst>
                                        </p:cTn>
                                        <p:tgtEl>
                                          <p:spTgt spid="123"/>
                                        </p:tgtEl>
                                        <p:attrNameLst>
                                          <p:attrName>style.visibility</p:attrName>
                                        </p:attrNameLst>
                                      </p:cBhvr>
                                      <p:to>
                                        <p:strVal val="hidden"/>
                                      </p:to>
                                    </p:set>
                                  </p:childTnLst>
                                </p:cTn>
                              </p:par>
                            </p:childTnLst>
                          </p:cTn>
                        </p:par>
                        <p:par>
                          <p:cTn id="40" fill="hold">
                            <p:stCondLst>
                              <p:cond delay="7500"/>
                            </p:stCondLst>
                            <p:childTnLst>
                              <p:par>
                                <p:cTn id="41" presetID="2" presetClass="exit" presetSubtype="2" fill="hold" nodeType="afterEffect">
                                  <p:stCondLst>
                                    <p:cond delay="0"/>
                                  </p:stCondLst>
                                  <p:childTnLst>
                                    <p:anim calcmode="lin" valueType="num">
                                      <p:cBhvr additive="base">
                                        <p:cTn id="42" dur="500"/>
                                        <p:tgtEl>
                                          <p:spTgt spid="172057"/>
                                        </p:tgtEl>
                                        <p:attrNameLst>
                                          <p:attrName>ppt_x</p:attrName>
                                        </p:attrNameLst>
                                      </p:cBhvr>
                                      <p:tavLst>
                                        <p:tav tm="0">
                                          <p:val>
                                            <p:strVal val="ppt_x"/>
                                          </p:val>
                                        </p:tav>
                                        <p:tav tm="100000">
                                          <p:val>
                                            <p:strVal val="1+ppt_w/2"/>
                                          </p:val>
                                        </p:tav>
                                      </p:tavLst>
                                    </p:anim>
                                    <p:anim calcmode="lin" valueType="num">
                                      <p:cBhvr additive="base">
                                        <p:cTn id="43" dur="500"/>
                                        <p:tgtEl>
                                          <p:spTgt spid="172057"/>
                                        </p:tgtEl>
                                        <p:attrNameLst>
                                          <p:attrName>ppt_y</p:attrName>
                                        </p:attrNameLst>
                                      </p:cBhvr>
                                      <p:tavLst>
                                        <p:tav tm="0">
                                          <p:val>
                                            <p:strVal val="ppt_y"/>
                                          </p:val>
                                        </p:tav>
                                        <p:tav tm="100000">
                                          <p:val>
                                            <p:strVal val="ppt_y"/>
                                          </p:val>
                                        </p:tav>
                                      </p:tavLst>
                                    </p:anim>
                                    <p:set>
                                      <p:cBhvr>
                                        <p:cTn id="44" dur="1" fill="hold">
                                          <p:stCondLst>
                                            <p:cond delay="499"/>
                                          </p:stCondLst>
                                        </p:cTn>
                                        <p:tgtEl>
                                          <p:spTgt spid="172057"/>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172047"/>
                                        </p:tgtEl>
                                        <p:attrNameLst>
                                          <p:attrName>style.visibility</p:attrName>
                                        </p:attrNameLst>
                                      </p:cBhvr>
                                      <p:to>
                                        <p:strVal val="visible"/>
                                      </p:to>
                                    </p:set>
                                    <p:anim calcmode="lin" valueType="num">
                                      <p:cBhvr additive="base">
                                        <p:cTn id="47" dur="2000" fill="hold"/>
                                        <p:tgtEl>
                                          <p:spTgt spid="172047"/>
                                        </p:tgtEl>
                                        <p:attrNameLst>
                                          <p:attrName>ppt_x</p:attrName>
                                        </p:attrNameLst>
                                      </p:cBhvr>
                                      <p:tavLst>
                                        <p:tav tm="0">
                                          <p:val>
                                            <p:strVal val="0-#ppt_w/2"/>
                                          </p:val>
                                        </p:tav>
                                        <p:tav tm="100000">
                                          <p:val>
                                            <p:strVal val="#ppt_x"/>
                                          </p:val>
                                        </p:tav>
                                      </p:tavLst>
                                    </p:anim>
                                    <p:anim calcmode="lin" valueType="num">
                                      <p:cBhvr additive="base">
                                        <p:cTn id="48" dur="2000" fill="hold"/>
                                        <p:tgtEl>
                                          <p:spTgt spid="172047"/>
                                        </p:tgtEl>
                                        <p:attrNameLst>
                                          <p:attrName>ppt_y</p:attrName>
                                        </p:attrNameLst>
                                      </p:cBhvr>
                                      <p:tavLst>
                                        <p:tav tm="0">
                                          <p:val>
                                            <p:strVal val="#ppt_y"/>
                                          </p:val>
                                        </p:tav>
                                        <p:tav tm="100000">
                                          <p:val>
                                            <p:strVal val="#ppt_y"/>
                                          </p:val>
                                        </p:tav>
                                      </p:tavLst>
                                    </p:anim>
                                  </p:childTnLst>
                                </p:cTn>
                              </p:par>
                              <p:par>
                                <p:cTn id="49" presetID="1" presetClass="exit" presetSubtype="0" fill="hold" grpId="1" nodeType="withEffect">
                                  <p:stCondLst>
                                    <p:cond delay="1200"/>
                                  </p:stCondLst>
                                  <p:childTnLst>
                                    <p:set>
                                      <p:cBhvr>
                                        <p:cTn id="50" dur="1" fill="hold">
                                          <p:stCondLst>
                                            <p:cond delay="0"/>
                                          </p:stCondLst>
                                        </p:cTn>
                                        <p:tgtEl>
                                          <p:spTgt spid="122"/>
                                        </p:tgtEl>
                                        <p:attrNameLst>
                                          <p:attrName>style.visibility</p:attrName>
                                        </p:attrNameLst>
                                      </p:cBhvr>
                                      <p:to>
                                        <p:strVal val="hidden"/>
                                      </p:to>
                                    </p:set>
                                  </p:childTnLst>
                                </p:cTn>
                              </p:par>
                              <p:par>
                                <p:cTn id="51" presetID="1" presetClass="entr" presetSubtype="0" fill="hold" grpId="0" nodeType="withEffect">
                                  <p:stCondLst>
                                    <p:cond delay="1200"/>
                                  </p:stCondLst>
                                  <p:childTnLst>
                                    <p:set>
                                      <p:cBhvr>
                                        <p:cTn id="52" dur="1" fill="hold">
                                          <p:stCondLst>
                                            <p:cond delay="0"/>
                                          </p:stCondLst>
                                        </p:cTn>
                                        <p:tgtEl>
                                          <p:spTgt spid="121"/>
                                        </p:tgtEl>
                                        <p:attrNameLst>
                                          <p:attrName>style.visibility</p:attrName>
                                        </p:attrNameLst>
                                      </p:cBhvr>
                                      <p:to>
                                        <p:strVal val="visible"/>
                                      </p:to>
                                    </p:set>
                                  </p:childTnLst>
                                </p:cTn>
                              </p:par>
                            </p:childTnLst>
                          </p:cTn>
                        </p:par>
                        <p:par>
                          <p:cTn id="53" fill="hold">
                            <p:stCondLst>
                              <p:cond delay="9500"/>
                            </p:stCondLst>
                            <p:childTnLst>
                              <p:par>
                                <p:cTn id="54" presetID="2" presetClass="exit" presetSubtype="2" fill="hold" nodeType="afterEffect">
                                  <p:stCondLst>
                                    <p:cond delay="0"/>
                                  </p:stCondLst>
                                  <p:childTnLst>
                                    <p:anim calcmode="lin" valueType="num">
                                      <p:cBhvr additive="base">
                                        <p:cTn id="55" dur="500"/>
                                        <p:tgtEl>
                                          <p:spTgt spid="172047"/>
                                        </p:tgtEl>
                                        <p:attrNameLst>
                                          <p:attrName>ppt_x</p:attrName>
                                        </p:attrNameLst>
                                      </p:cBhvr>
                                      <p:tavLst>
                                        <p:tav tm="0">
                                          <p:val>
                                            <p:strVal val="ppt_x"/>
                                          </p:val>
                                        </p:tav>
                                        <p:tav tm="100000">
                                          <p:val>
                                            <p:strVal val="1+ppt_w/2"/>
                                          </p:val>
                                        </p:tav>
                                      </p:tavLst>
                                    </p:anim>
                                    <p:anim calcmode="lin" valueType="num">
                                      <p:cBhvr additive="base">
                                        <p:cTn id="56" dur="500"/>
                                        <p:tgtEl>
                                          <p:spTgt spid="172047"/>
                                        </p:tgtEl>
                                        <p:attrNameLst>
                                          <p:attrName>ppt_y</p:attrName>
                                        </p:attrNameLst>
                                      </p:cBhvr>
                                      <p:tavLst>
                                        <p:tav tm="0">
                                          <p:val>
                                            <p:strVal val="ppt_y"/>
                                          </p:val>
                                        </p:tav>
                                        <p:tav tm="100000">
                                          <p:val>
                                            <p:strVal val="ppt_y"/>
                                          </p:val>
                                        </p:tav>
                                      </p:tavLst>
                                    </p:anim>
                                    <p:set>
                                      <p:cBhvr>
                                        <p:cTn id="57" dur="1" fill="hold">
                                          <p:stCondLst>
                                            <p:cond delay="499"/>
                                          </p:stCondLst>
                                        </p:cTn>
                                        <p:tgtEl>
                                          <p:spTgt spid="172047"/>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childTnLst>
                                </p:cTn>
                              </p:par>
                              <p:par>
                                <p:cTn id="60" presetID="2" presetClass="entr" presetSubtype="8" fill="hold" nodeType="withEffect">
                                  <p:stCondLst>
                                    <p:cond delay="0"/>
                                  </p:stCondLst>
                                  <p:childTnLst>
                                    <p:set>
                                      <p:cBhvr>
                                        <p:cTn id="61" dur="1" fill="hold">
                                          <p:stCondLst>
                                            <p:cond delay="0"/>
                                          </p:stCondLst>
                                        </p:cTn>
                                        <p:tgtEl>
                                          <p:spTgt spid="172069"/>
                                        </p:tgtEl>
                                        <p:attrNameLst>
                                          <p:attrName>style.visibility</p:attrName>
                                        </p:attrNameLst>
                                      </p:cBhvr>
                                      <p:to>
                                        <p:strVal val="visible"/>
                                      </p:to>
                                    </p:set>
                                    <p:anim calcmode="lin" valueType="num">
                                      <p:cBhvr additive="base">
                                        <p:cTn id="62" dur="1000" fill="hold"/>
                                        <p:tgtEl>
                                          <p:spTgt spid="172069"/>
                                        </p:tgtEl>
                                        <p:attrNameLst>
                                          <p:attrName>ppt_x</p:attrName>
                                        </p:attrNameLst>
                                      </p:cBhvr>
                                      <p:tavLst>
                                        <p:tav tm="0">
                                          <p:val>
                                            <p:strVal val="0-#ppt_w/2"/>
                                          </p:val>
                                        </p:tav>
                                        <p:tav tm="100000">
                                          <p:val>
                                            <p:strVal val="#ppt_x"/>
                                          </p:val>
                                        </p:tav>
                                      </p:tavLst>
                                    </p:anim>
                                    <p:anim calcmode="lin" valueType="num">
                                      <p:cBhvr additive="base">
                                        <p:cTn id="63" dur="1000" fill="hold"/>
                                        <p:tgtEl>
                                          <p:spTgt spid="172069"/>
                                        </p:tgtEl>
                                        <p:attrNameLst>
                                          <p:attrName>ppt_y</p:attrName>
                                        </p:attrNameLst>
                                      </p:cBhvr>
                                      <p:tavLst>
                                        <p:tav tm="0">
                                          <p:val>
                                            <p:strVal val="#ppt_y"/>
                                          </p:val>
                                        </p:tav>
                                        <p:tav tm="100000">
                                          <p:val>
                                            <p:strVal val="#ppt_y"/>
                                          </p:val>
                                        </p:tav>
                                      </p:tavLst>
                                    </p:anim>
                                  </p:childTnLst>
                                </p:cTn>
                              </p:par>
                              <p:par>
                                <p:cTn id="64" presetID="1" presetClass="exit" presetSubtype="0" fill="hold" grpId="1" nodeType="withEffect">
                                  <p:stCondLst>
                                    <p:cond delay="500"/>
                                  </p:stCondLst>
                                  <p:childTnLst>
                                    <p:set>
                                      <p:cBhvr>
                                        <p:cTn id="65" dur="1" fill="hold">
                                          <p:stCondLst>
                                            <p:cond delay="0"/>
                                          </p:stCondLst>
                                        </p:cTn>
                                        <p:tgtEl>
                                          <p:spTgt spid="121"/>
                                        </p:tgtEl>
                                        <p:attrNameLst>
                                          <p:attrName>style.visibility</p:attrName>
                                        </p:attrNameLst>
                                      </p:cBhvr>
                                      <p:to>
                                        <p:strVal val="hidden"/>
                                      </p:to>
                                    </p:set>
                                  </p:childTnLst>
                                </p:cTn>
                              </p:par>
                              <p:par>
                                <p:cTn id="66" presetID="1" presetClass="entr" presetSubtype="0" fill="hold" grpId="0" nodeType="withEffect">
                                  <p:stCondLst>
                                    <p:cond delay="500"/>
                                  </p:stCondLst>
                                  <p:childTnLst>
                                    <p:set>
                                      <p:cBhvr>
                                        <p:cTn id="67" dur="1" fill="hold">
                                          <p:stCondLst>
                                            <p:cond delay="0"/>
                                          </p:stCondLst>
                                        </p:cTn>
                                        <p:tgtEl>
                                          <p:spTgt spid="120"/>
                                        </p:tgtEl>
                                        <p:attrNameLst>
                                          <p:attrName>style.visibility</p:attrName>
                                        </p:attrNameLst>
                                      </p:cBhvr>
                                      <p:to>
                                        <p:strVal val="visible"/>
                                      </p:to>
                                    </p:set>
                                  </p:childTnLst>
                                </p:cTn>
                              </p:par>
                            </p:childTnLst>
                          </p:cTn>
                        </p:par>
                        <p:par>
                          <p:cTn id="68" fill="hold">
                            <p:stCondLst>
                              <p:cond delay="10500"/>
                            </p:stCondLst>
                            <p:childTnLst>
                              <p:par>
                                <p:cTn id="69" presetID="2" presetClass="exit" presetSubtype="2" fill="hold" nodeType="afterEffect">
                                  <p:stCondLst>
                                    <p:cond delay="0"/>
                                  </p:stCondLst>
                                  <p:childTnLst>
                                    <p:anim calcmode="lin" valueType="num">
                                      <p:cBhvr additive="base">
                                        <p:cTn id="70" dur="500"/>
                                        <p:tgtEl>
                                          <p:spTgt spid="172069"/>
                                        </p:tgtEl>
                                        <p:attrNameLst>
                                          <p:attrName>ppt_x</p:attrName>
                                        </p:attrNameLst>
                                      </p:cBhvr>
                                      <p:tavLst>
                                        <p:tav tm="0">
                                          <p:val>
                                            <p:strVal val="ppt_x"/>
                                          </p:val>
                                        </p:tav>
                                        <p:tav tm="100000">
                                          <p:val>
                                            <p:strVal val="1+ppt_w/2"/>
                                          </p:val>
                                        </p:tav>
                                      </p:tavLst>
                                    </p:anim>
                                    <p:anim calcmode="lin" valueType="num">
                                      <p:cBhvr additive="base">
                                        <p:cTn id="71" dur="500"/>
                                        <p:tgtEl>
                                          <p:spTgt spid="172069"/>
                                        </p:tgtEl>
                                        <p:attrNameLst>
                                          <p:attrName>ppt_y</p:attrName>
                                        </p:attrNameLst>
                                      </p:cBhvr>
                                      <p:tavLst>
                                        <p:tav tm="0">
                                          <p:val>
                                            <p:strVal val="ppt_y"/>
                                          </p:val>
                                        </p:tav>
                                        <p:tav tm="100000">
                                          <p:val>
                                            <p:strVal val="ppt_y"/>
                                          </p:val>
                                        </p:tav>
                                      </p:tavLst>
                                    </p:anim>
                                    <p:set>
                                      <p:cBhvr>
                                        <p:cTn id="72" dur="1" fill="hold">
                                          <p:stCondLst>
                                            <p:cond delay="499"/>
                                          </p:stCondLst>
                                        </p:cTn>
                                        <p:tgtEl>
                                          <p:spTgt spid="172069"/>
                                        </p:tgtEl>
                                        <p:attrNameLst>
                                          <p:attrName>style.visibility</p:attrName>
                                        </p:attrNameLst>
                                      </p:cBhvr>
                                      <p:to>
                                        <p:strVal val="hidden"/>
                                      </p:to>
                                    </p:set>
                                  </p:childTnLst>
                                </p:cTn>
                              </p:par>
                              <p:par>
                                <p:cTn id="73" presetID="2" presetClass="entr" presetSubtype="8" fill="hold" nodeType="withEffect">
                                  <p:stCondLst>
                                    <p:cond delay="0"/>
                                  </p:stCondLst>
                                  <p:childTnLst>
                                    <p:set>
                                      <p:cBhvr>
                                        <p:cTn id="74" dur="1" fill="hold">
                                          <p:stCondLst>
                                            <p:cond delay="0"/>
                                          </p:stCondLst>
                                        </p:cTn>
                                        <p:tgtEl>
                                          <p:spTgt spid="172076"/>
                                        </p:tgtEl>
                                        <p:attrNameLst>
                                          <p:attrName>style.visibility</p:attrName>
                                        </p:attrNameLst>
                                      </p:cBhvr>
                                      <p:to>
                                        <p:strVal val="visible"/>
                                      </p:to>
                                    </p:set>
                                    <p:anim calcmode="lin" valueType="num">
                                      <p:cBhvr additive="base">
                                        <p:cTn id="75" dur="1000" fill="hold"/>
                                        <p:tgtEl>
                                          <p:spTgt spid="172076"/>
                                        </p:tgtEl>
                                        <p:attrNameLst>
                                          <p:attrName>ppt_x</p:attrName>
                                        </p:attrNameLst>
                                      </p:cBhvr>
                                      <p:tavLst>
                                        <p:tav tm="0">
                                          <p:val>
                                            <p:strVal val="0-#ppt_w/2"/>
                                          </p:val>
                                        </p:tav>
                                        <p:tav tm="100000">
                                          <p:val>
                                            <p:strVal val="#ppt_x"/>
                                          </p:val>
                                        </p:tav>
                                      </p:tavLst>
                                    </p:anim>
                                    <p:anim calcmode="lin" valueType="num">
                                      <p:cBhvr additive="base">
                                        <p:cTn id="76" dur="1000" fill="hold"/>
                                        <p:tgtEl>
                                          <p:spTgt spid="172076"/>
                                        </p:tgtEl>
                                        <p:attrNameLst>
                                          <p:attrName>ppt_y</p:attrName>
                                        </p:attrNameLst>
                                      </p:cBhvr>
                                      <p:tavLst>
                                        <p:tav tm="0">
                                          <p:val>
                                            <p:strVal val="#ppt_y"/>
                                          </p:val>
                                        </p:tav>
                                        <p:tav tm="100000">
                                          <p:val>
                                            <p:strVal val="#ppt_y"/>
                                          </p:val>
                                        </p:tav>
                                      </p:tavLst>
                                    </p:anim>
                                  </p:childTnLst>
                                </p:cTn>
                              </p:par>
                              <p:par>
                                <p:cTn id="77" presetID="1" presetClass="exit" presetSubtype="0" fill="hold" grpId="1" nodeType="withEffect">
                                  <p:stCondLst>
                                    <p:cond delay="500"/>
                                  </p:stCondLst>
                                  <p:childTnLst>
                                    <p:set>
                                      <p:cBhvr>
                                        <p:cTn id="78" dur="1" fill="hold">
                                          <p:stCondLst>
                                            <p:cond delay="0"/>
                                          </p:stCondLst>
                                        </p:cTn>
                                        <p:tgtEl>
                                          <p:spTgt spid="120"/>
                                        </p:tgtEl>
                                        <p:attrNameLst>
                                          <p:attrName>style.visibility</p:attrName>
                                        </p:attrNameLst>
                                      </p:cBhvr>
                                      <p:to>
                                        <p:strVal val="hidden"/>
                                      </p:to>
                                    </p:set>
                                  </p:childTnLst>
                                </p:cTn>
                              </p:par>
                              <p:par>
                                <p:cTn id="79" presetID="1" presetClass="entr" presetSubtype="0" fill="hold" grpId="0" nodeType="withEffect">
                                  <p:stCondLst>
                                    <p:cond delay="500"/>
                                  </p:stCondLst>
                                  <p:childTnLst>
                                    <p:set>
                                      <p:cBhvr>
                                        <p:cTn id="80" dur="1" fill="hold">
                                          <p:stCondLst>
                                            <p:cond delay="0"/>
                                          </p:stCondLst>
                                        </p:cTn>
                                        <p:tgtEl>
                                          <p:spTgt spid="119"/>
                                        </p:tgtEl>
                                        <p:attrNameLst>
                                          <p:attrName>style.visibility</p:attrName>
                                        </p:attrNameLst>
                                      </p:cBhvr>
                                      <p:to>
                                        <p:strVal val="visible"/>
                                      </p:to>
                                    </p:set>
                                  </p:childTnLst>
                                </p:cTn>
                              </p:par>
                            </p:childTnLst>
                          </p:cTn>
                        </p:par>
                        <p:par>
                          <p:cTn id="81" fill="hold">
                            <p:stCondLst>
                              <p:cond delay="11500"/>
                            </p:stCondLst>
                            <p:childTnLst>
                              <p:par>
                                <p:cTn id="82" presetID="2" presetClass="exit" presetSubtype="2" fill="hold" nodeType="afterEffect">
                                  <p:stCondLst>
                                    <p:cond delay="0"/>
                                  </p:stCondLst>
                                  <p:childTnLst>
                                    <p:anim calcmode="lin" valueType="num">
                                      <p:cBhvr additive="base">
                                        <p:cTn id="83" dur="500"/>
                                        <p:tgtEl>
                                          <p:spTgt spid="172076"/>
                                        </p:tgtEl>
                                        <p:attrNameLst>
                                          <p:attrName>ppt_x</p:attrName>
                                        </p:attrNameLst>
                                      </p:cBhvr>
                                      <p:tavLst>
                                        <p:tav tm="0">
                                          <p:val>
                                            <p:strVal val="ppt_x"/>
                                          </p:val>
                                        </p:tav>
                                        <p:tav tm="100000">
                                          <p:val>
                                            <p:strVal val="1+ppt_w/2"/>
                                          </p:val>
                                        </p:tav>
                                      </p:tavLst>
                                    </p:anim>
                                    <p:anim calcmode="lin" valueType="num">
                                      <p:cBhvr additive="base">
                                        <p:cTn id="84" dur="500"/>
                                        <p:tgtEl>
                                          <p:spTgt spid="172076"/>
                                        </p:tgtEl>
                                        <p:attrNameLst>
                                          <p:attrName>ppt_y</p:attrName>
                                        </p:attrNameLst>
                                      </p:cBhvr>
                                      <p:tavLst>
                                        <p:tav tm="0">
                                          <p:val>
                                            <p:strVal val="ppt_y"/>
                                          </p:val>
                                        </p:tav>
                                        <p:tav tm="100000">
                                          <p:val>
                                            <p:strVal val="ppt_y"/>
                                          </p:val>
                                        </p:tav>
                                      </p:tavLst>
                                    </p:anim>
                                    <p:set>
                                      <p:cBhvr>
                                        <p:cTn id="85" dur="1" fill="hold">
                                          <p:stCondLst>
                                            <p:cond delay="499"/>
                                          </p:stCondLst>
                                        </p:cTn>
                                        <p:tgtEl>
                                          <p:spTgt spid="172076"/>
                                        </p:tgtEl>
                                        <p:attrNameLst>
                                          <p:attrName>style.visibility</p:attrName>
                                        </p:attrNameLst>
                                      </p:cBhvr>
                                      <p:to>
                                        <p:strVal val="hidden"/>
                                      </p:to>
                                    </p:set>
                                  </p:childTnLst>
                                </p:cTn>
                              </p:par>
                              <p:par>
                                <p:cTn id="86" presetID="2" presetClass="entr" presetSubtype="8" fill="hold" nodeType="withEffect">
                                  <p:stCondLst>
                                    <p:cond delay="0"/>
                                  </p:stCondLst>
                                  <p:childTnLst>
                                    <p:set>
                                      <p:cBhvr>
                                        <p:cTn id="87" dur="1" fill="hold">
                                          <p:stCondLst>
                                            <p:cond delay="0"/>
                                          </p:stCondLst>
                                        </p:cTn>
                                        <p:tgtEl>
                                          <p:spTgt spid="172066"/>
                                        </p:tgtEl>
                                        <p:attrNameLst>
                                          <p:attrName>style.visibility</p:attrName>
                                        </p:attrNameLst>
                                      </p:cBhvr>
                                      <p:to>
                                        <p:strVal val="visible"/>
                                      </p:to>
                                    </p:set>
                                    <p:anim calcmode="lin" valueType="num">
                                      <p:cBhvr additive="base">
                                        <p:cTn id="88" dur="5000" fill="hold"/>
                                        <p:tgtEl>
                                          <p:spTgt spid="172066"/>
                                        </p:tgtEl>
                                        <p:attrNameLst>
                                          <p:attrName>ppt_x</p:attrName>
                                        </p:attrNameLst>
                                      </p:cBhvr>
                                      <p:tavLst>
                                        <p:tav tm="0">
                                          <p:val>
                                            <p:strVal val="0-#ppt_w/2"/>
                                          </p:val>
                                        </p:tav>
                                        <p:tav tm="100000">
                                          <p:val>
                                            <p:strVal val="#ppt_x"/>
                                          </p:val>
                                        </p:tav>
                                      </p:tavLst>
                                    </p:anim>
                                    <p:anim calcmode="lin" valueType="num">
                                      <p:cBhvr additive="base">
                                        <p:cTn id="89" dur="5000" fill="hold"/>
                                        <p:tgtEl>
                                          <p:spTgt spid="172066"/>
                                        </p:tgtEl>
                                        <p:attrNameLst>
                                          <p:attrName>ppt_y</p:attrName>
                                        </p:attrNameLst>
                                      </p:cBhvr>
                                      <p:tavLst>
                                        <p:tav tm="0">
                                          <p:val>
                                            <p:strVal val="#ppt_y"/>
                                          </p:val>
                                        </p:tav>
                                        <p:tav tm="100000">
                                          <p:val>
                                            <p:strVal val="#ppt_y"/>
                                          </p:val>
                                        </p:tav>
                                      </p:tavLst>
                                    </p:anim>
                                  </p:childTnLst>
                                </p:cTn>
                              </p:par>
                              <p:par>
                                <p:cTn id="90" presetID="1" presetClass="exit" presetSubtype="0" fill="hold" grpId="1" nodeType="withEffect">
                                  <p:stCondLst>
                                    <p:cond delay="2400"/>
                                  </p:stCondLst>
                                  <p:childTnLst>
                                    <p:set>
                                      <p:cBhvr>
                                        <p:cTn id="91" dur="1" fill="hold">
                                          <p:stCondLst>
                                            <p:cond delay="0"/>
                                          </p:stCondLst>
                                        </p:cTn>
                                        <p:tgtEl>
                                          <p:spTgt spid="119"/>
                                        </p:tgtEl>
                                        <p:attrNameLst>
                                          <p:attrName>style.visibility</p:attrName>
                                        </p:attrNameLst>
                                      </p:cBhvr>
                                      <p:to>
                                        <p:strVal val="hidden"/>
                                      </p:to>
                                    </p:set>
                                  </p:childTnLst>
                                </p:cTn>
                              </p:par>
                              <p:par>
                                <p:cTn id="92" presetID="1" presetClass="entr" presetSubtype="0" fill="hold" grpId="0" nodeType="withEffect">
                                  <p:stCondLst>
                                    <p:cond delay="2400"/>
                                  </p:stCondLst>
                                  <p:childTnLst>
                                    <p:set>
                                      <p:cBhvr>
                                        <p:cTn id="93" dur="1" fill="hold">
                                          <p:stCondLst>
                                            <p:cond delay="0"/>
                                          </p:stCondLst>
                                        </p:cTn>
                                        <p:tgtEl>
                                          <p:spTgt spid="118"/>
                                        </p:tgtEl>
                                        <p:attrNameLst>
                                          <p:attrName>style.visibility</p:attrName>
                                        </p:attrNameLst>
                                      </p:cBhvr>
                                      <p:to>
                                        <p:strVal val="visible"/>
                                      </p:to>
                                    </p:set>
                                  </p:childTnLst>
                                </p:cTn>
                              </p:par>
                            </p:childTnLst>
                          </p:cTn>
                        </p:par>
                        <p:par>
                          <p:cTn id="94" fill="hold">
                            <p:stCondLst>
                              <p:cond delay="16500"/>
                            </p:stCondLst>
                            <p:childTnLst>
                              <p:par>
                                <p:cTn id="95" presetID="2" presetClass="exit" presetSubtype="2" fill="hold" nodeType="afterEffect">
                                  <p:stCondLst>
                                    <p:cond delay="0"/>
                                  </p:stCondLst>
                                  <p:childTnLst>
                                    <p:anim calcmode="lin" valueType="num">
                                      <p:cBhvr additive="base">
                                        <p:cTn id="96" dur="500"/>
                                        <p:tgtEl>
                                          <p:spTgt spid="172066"/>
                                        </p:tgtEl>
                                        <p:attrNameLst>
                                          <p:attrName>ppt_x</p:attrName>
                                        </p:attrNameLst>
                                      </p:cBhvr>
                                      <p:tavLst>
                                        <p:tav tm="0">
                                          <p:val>
                                            <p:strVal val="ppt_x"/>
                                          </p:val>
                                        </p:tav>
                                        <p:tav tm="100000">
                                          <p:val>
                                            <p:strVal val="1+ppt_w/2"/>
                                          </p:val>
                                        </p:tav>
                                      </p:tavLst>
                                    </p:anim>
                                    <p:anim calcmode="lin" valueType="num">
                                      <p:cBhvr additive="base">
                                        <p:cTn id="97" dur="500"/>
                                        <p:tgtEl>
                                          <p:spTgt spid="172066"/>
                                        </p:tgtEl>
                                        <p:attrNameLst>
                                          <p:attrName>ppt_y</p:attrName>
                                        </p:attrNameLst>
                                      </p:cBhvr>
                                      <p:tavLst>
                                        <p:tav tm="0">
                                          <p:val>
                                            <p:strVal val="ppt_y"/>
                                          </p:val>
                                        </p:tav>
                                        <p:tav tm="100000">
                                          <p:val>
                                            <p:strVal val="ppt_y"/>
                                          </p:val>
                                        </p:tav>
                                      </p:tavLst>
                                    </p:anim>
                                    <p:set>
                                      <p:cBhvr>
                                        <p:cTn id="98" dur="1" fill="hold">
                                          <p:stCondLst>
                                            <p:cond delay="499"/>
                                          </p:stCondLst>
                                        </p:cTn>
                                        <p:tgtEl>
                                          <p:spTgt spid="172066"/>
                                        </p:tgtEl>
                                        <p:attrNameLst>
                                          <p:attrName>style.visibility</p:attrName>
                                        </p:attrNameLst>
                                      </p:cBhvr>
                                      <p:to>
                                        <p:strVal val="hidden"/>
                                      </p:to>
                                    </p:set>
                                  </p:childTnLst>
                                </p:cTn>
                              </p:par>
                              <p:par>
                                <p:cTn id="99" presetID="2" presetClass="entr" presetSubtype="8" fill="hold" nodeType="withEffect">
                                  <p:stCondLst>
                                    <p:cond delay="0"/>
                                  </p:stCondLst>
                                  <p:childTnLst>
                                    <p:set>
                                      <p:cBhvr>
                                        <p:cTn id="100" dur="1" fill="hold">
                                          <p:stCondLst>
                                            <p:cond delay="0"/>
                                          </p:stCondLst>
                                        </p:cTn>
                                        <p:tgtEl>
                                          <p:spTgt spid="172058"/>
                                        </p:tgtEl>
                                        <p:attrNameLst>
                                          <p:attrName>style.visibility</p:attrName>
                                        </p:attrNameLst>
                                      </p:cBhvr>
                                      <p:to>
                                        <p:strVal val="visible"/>
                                      </p:to>
                                    </p:set>
                                    <p:anim calcmode="lin" valueType="num">
                                      <p:cBhvr additive="base">
                                        <p:cTn id="101" dur="3000" fill="hold"/>
                                        <p:tgtEl>
                                          <p:spTgt spid="172058"/>
                                        </p:tgtEl>
                                        <p:attrNameLst>
                                          <p:attrName>ppt_x</p:attrName>
                                        </p:attrNameLst>
                                      </p:cBhvr>
                                      <p:tavLst>
                                        <p:tav tm="0">
                                          <p:val>
                                            <p:strVal val="0-#ppt_w/2"/>
                                          </p:val>
                                        </p:tav>
                                        <p:tav tm="100000">
                                          <p:val>
                                            <p:strVal val="#ppt_x"/>
                                          </p:val>
                                        </p:tav>
                                      </p:tavLst>
                                    </p:anim>
                                    <p:anim calcmode="lin" valueType="num">
                                      <p:cBhvr additive="base">
                                        <p:cTn id="102" dur="3000" fill="hold"/>
                                        <p:tgtEl>
                                          <p:spTgt spid="172058"/>
                                        </p:tgtEl>
                                        <p:attrNameLst>
                                          <p:attrName>ppt_y</p:attrName>
                                        </p:attrNameLst>
                                      </p:cBhvr>
                                      <p:tavLst>
                                        <p:tav tm="0">
                                          <p:val>
                                            <p:strVal val="#ppt_y"/>
                                          </p:val>
                                        </p:tav>
                                        <p:tav tm="100000">
                                          <p:val>
                                            <p:strVal val="#ppt_y"/>
                                          </p:val>
                                        </p:tav>
                                      </p:tavLst>
                                    </p:anim>
                                  </p:childTnLst>
                                </p:cTn>
                              </p:par>
                              <p:par>
                                <p:cTn id="103" presetID="1" presetClass="exit" presetSubtype="0" fill="hold" grpId="1" nodeType="withEffect">
                                  <p:stCondLst>
                                    <p:cond delay="1600"/>
                                  </p:stCondLst>
                                  <p:childTnLst>
                                    <p:set>
                                      <p:cBhvr>
                                        <p:cTn id="104" dur="1" fill="hold">
                                          <p:stCondLst>
                                            <p:cond delay="0"/>
                                          </p:stCondLst>
                                        </p:cTn>
                                        <p:tgtEl>
                                          <p:spTgt spid="118"/>
                                        </p:tgtEl>
                                        <p:attrNameLst>
                                          <p:attrName>style.visibility</p:attrName>
                                        </p:attrNameLst>
                                      </p:cBhvr>
                                      <p:to>
                                        <p:strVal val="hidden"/>
                                      </p:to>
                                    </p:set>
                                  </p:childTnLst>
                                </p:cTn>
                              </p:par>
                              <p:par>
                                <p:cTn id="105" presetID="1" presetClass="entr" presetSubtype="0" fill="hold" grpId="0" nodeType="withEffect">
                                  <p:stCondLst>
                                    <p:cond delay="1600"/>
                                  </p:stCondLst>
                                  <p:childTnLst>
                                    <p:set>
                                      <p:cBhvr>
                                        <p:cTn id="106" dur="1" fill="hold">
                                          <p:stCondLst>
                                            <p:cond delay="0"/>
                                          </p:stCondLst>
                                        </p:cTn>
                                        <p:tgtEl>
                                          <p:spTgt spid="117"/>
                                        </p:tgtEl>
                                        <p:attrNameLst>
                                          <p:attrName>style.visibility</p:attrName>
                                        </p:attrNameLst>
                                      </p:cBhvr>
                                      <p:to>
                                        <p:strVal val="visible"/>
                                      </p:to>
                                    </p:set>
                                  </p:childTnLst>
                                </p:cTn>
                              </p:par>
                            </p:childTnLst>
                          </p:cTn>
                        </p:par>
                        <p:par>
                          <p:cTn id="107" fill="hold">
                            <p:stCondLst>
                              <p:cond delay="19500"/>
                            </p:stCondLst>
                            <p:childTnLst>
                              <p:par>
                                <p:cTn id="108" presetID="2" presetClass="exit" presetSubtype="2" fill="hold" nodeType="afterEffect">
                                  <p:stCondLst>
                                    <p:cond delay="0"/>
                                  </p:stCondLst>
                                  <p:childTnLst>
                                    <p:anim calcmode="lin" valueType="num">
                                      <p:cBhvr additive="base">
                                        <p:cTn id="109" dur="500"/>
                                        <p:tgtEl>
                                          <p:spTgt spid="172058"/>
                                        </p:tgtEl>
                                        <p:attrNameLst>
                                          <p:attrName>ppt_x</p:attrName>
                                        </p:attrNameLst>
                                      </p:cBhvr>
                                      <p:tavLst>
                                        <p:tav tm="0">
                                          <p:val>
                                            <p:strVal val="ppt_x"/>
                                          </p:val>
                                        </p:tav>
                                        <p:tav tm="100000">
                                          <p:val>
                                            <p:strVal val="1+ppt_w/2"/>
                                          </p:val>
                                        </p:tav>
                                      </p:tavLst>
                                    </p:anim>
                                    <p:anim calcmode="lin" valueType="num">
                                      <p:cBhvr additive="base">
                                        <p:cTn id="110" dur="500"/>
                                        <p:tgtEl>
                                          <p:spTgt spid="172058"/>
                                        </p:tgtEl>
                                        <p:attrNameLst>
                                          <p:attrName>ppt_y</p:attrName>
                                        </p:attrNameLst>
                                      </p:cBhvr>
                                      <p:tavLst>
                                        <p:tav tm="0">
                                          <p:val>
                                            <p:strVal val="ppt_y"/>
                                          </p:val>
                                        </p:tav>
                                        <p:tav tm="100000">
                                          <p:val>
                                            <p:strVal val="ppt_y"/>
                                          </p:val>
                                        </p:tav>
                                      </p:tavLst>
                                    </p:anim>
                                    <p:set>
                                      <p:cBhvr>
                                        <p:cTn id="111" dur="1" fill="hold">
                                          <p:stCondLst>
                                            <p:cond delay="499"/>
                                          </p:stCondLst>
                                        </p:cTn>
                                        <p:tgtEl>
                                          <p:spTgt spid="172058"/>
                                        </p:tgtEl>
                                        <p:attrNameLst>
                                          <p:attrName>style.visibility</p:attrName>
                                        </p:attrNameLst>
                                      </p:cBhvr>
                                      <p:to>
                                        <p:strVal val="hidden"/>
                                      </p:to>
                                    </p:set>
                                  </p:childTnLst>
                                </p:cTn>
                              </p:par>
                              <p:par>
                                <p:cTn id="112" presetID="2" presetClass="entr" presetSubtype="8" fill="hold" nodeType="withEffect">
                                  <p:stCondLst>
                                    <p:cond delay="0"/>
                                  </p:stCondLst>
                                  <p:childTnLst>
                                    <p:set>
                                      <p:cBhvr>
                                        <p:cTn id="113" dur="1" fill="hold">
                                          <p:stCondLst>
                                            <p:cond delay="0"/>
                                          </p:stCondLst>
                                        </p:cTn>
                                        <p:tgtEl>
                                          <p:spTgt spid="172055"/>
                                        </p:tgtEl>
                                        <p:attrNameLst>
                                          <p:attrName>style.visibility</p:attrName>
                                        </p:attrNameLst>
                                      </p:cBhvr>
                                      <p:to>
                                        <p:strVal val="visible"/>
                                      </p:to>
                                    </p:set>
                                    <p:anim calcmode="lin" valueType="num">
                                      <p:cBhvr additive="base">
                                        <p:cTn id="114" dur="2000" fill="hold"/>
                                        <p:tgtEl>
                                          <p:spTgt spid="172055"/>
                                        </p:tgtEl>
                                        <p:attrNameLst>
                                          <p:attrName>ppt_x</p:attrName>
                                        </p:attrNameLst>
                                      </p:cBhvr>
                                      <p:tavLst>
                                        <p:tav tm="0">
                                          <p:val>
                                            <p:strVal val="0-#ppt_w/2"/>
                                          </p:val>
                                        </p:tav>
                                        <p:tav tm="100000">
                                          <p:val>
                                            <p:strVal val="#ppt_x"/>
                                          </p:val>
                                        </p:tav>
                                      </p:tavLst>
                                    </p:anim>
                                    <p:anim calcmode="lin" valueType="num">
                                      <p:cBhvr additive="base">
                                        <p:cTn id="115" dur="2000" fill="hold"/>
                                        <p:tgtEl>
                                          <p:spTgt spid="172055"/>
                                        </p:tgtEl>
                                        <p:attrNameLst>
                                          <p:attrName>ppt_y</p:attrName>
                                        </p:attrNameLst>
                                      </p:cBhvr>
                                      <p:tavLst>
                                        <p:tav tm="0">
                                          <p:val>
                                            <p:strVal val="#ppt_y"/>
                                          </p:val>
                                        </p:tav>
                                        <p:tav tm="100000">
                                          <p:val>
                                            <p:strVal val="#ppt_y"/>
                                          </p:val>
                                        </p:tav>
                                      </p:tavLst>
                                    </p:anim>
                                  </p:childTnLst>
                                </p:cTn>
                              </p:par>
                              <p:par>
                                <p:cTn id="116" presetID="1" presetClass="exit" presetSubtype="0" fill="hold" grpId="1" nodeType="withEffect">
                                  <p:stCondLst>
                                    <p:cond delay="1000"/>
                                  </p:stCondLst>
                                  <p:childTnLst>
                                    <p:set>
                                      <p:cBhvr>
                                        <p:cTn id="117" dur="1" fill="hold">
                                          <p:stCondLst>
                                            <p:cond delay="0"/>
                                          </p:stCondLst>
                                        </p:cTn>
                                        <p:tgtEl>
                                          <p:spTgt spid="117"/>
                                        </p:tgtEl>
                                        <p:attrNameLst>
                                          <p:attrName>style.visibility</p:attrName>
                                        </p:attrNameLst>
                                      </p:cBhvr>
                                      <p:to>
                                        <p:strVal val="hidden"/>
                                      </p:to>
                                    </p:set>
                                  </p:childTnLst>
                                </p:cTn>
                              </p:par>
                              <p:par>
                                <p:cTn id="118" presetID="1" presetClass="entr" presetSubtype="0" fill="hold" grpId="0" nodeType="withEffect">
                                  <p:stCondLst>
                                    <p:cond delay="1000"/>
                                  </p:stCondLst>
                                  <p:childTnLst>
                                    <p:set>
                                      <p:cBhvr>
                                        <p:cTn id="119" dur="1" fill="hold">
                                          <p:stCondLst>
                                            <p:cond delay="0"/>
                                          </p:stCondLst>
                                        </p:cTn>
                                        <p:tgtEl>
                                          <p:spTgt spid="116"/>
                                        </p:tgtEl>
                                        <p:attrNameLst>
                                          <p:attrName>style.visibility</p:attrName>
                                        </p:attrNameLst>
                                      </p:cBhvr>
                                      <p:to>
                                        <p:strVal val="visible"/>
                                      </p:to>
                                    </p:set>
                                  </p:childTnLst>
                                </p:cTn>
                              </p:par>
                            </p:childTnLst>
                          </p:cTn>
                        </p:par>
                        <p:par>
                          <p:cTn id="120" fill="hold">
                            <p:stCondLst>
                              <p:cond delay="21500"/>
                            </p:stCondLst>
                            <p:childTnLst>
                              <p:par>
                                <p:cTn id="121" presetID="2" presetClass="exit" presetSubtype="2" fill="hold" nodeType="afterEffect">
                                  <p:stCondLst>
                                    <p:cond delay="0"/>
                                  </p:stCondLst>
                                  <p:childTnLst>
                                    <p:anim calcmode="lin" valueType="num">
                                      <p:cBhvr additive="base">
                                        <p:cTn id="122" dur="500"/>
                                        <p:tgtEl>
                                          <p:spTgt spid="172055"/>
                                        </p:tgtEl>
                                        <p:attrNameLst>
                                          <p:attrName>ppt_x</p:attrName>
                                        </p:attrNameLst>
                                      </p:cBhvr>
                                      <p:tavLst>
                                        <p:tav tm="0">
                                          <p:val>
                                            <p:strVal val="ppt_x"/>
                                          </p:val>
                                        </p:tav>
                                        <p:tav tm="100000">
                                          <p:val>
                                            <p:strVal val="1+ppt_w/2"/>
                                          </p:val>
                                        </p:tav>
                                      </p:tavLst>
                                    </p:anim>
                                    <p:anim calcmode="lin" valueType="num">
                                      <p:cBhvr additive="base">
                                        <p:cTn id="123" dur="500"/>
                                        <p:tgtEl>
                                          <p:spTgt spid="172055"/>
                                        </p:tgtEl>
                                        <p:attrNameLst>
                                          <p:attrName>ppt_y</p:attrName>
                                        </p:attrNameLst>
                                      </p:cBhvr>
                                      <p:tavLst>
                                        <p:tav tm="0">
                                          <p:val>
                                            <p:strVal val="ppt_y"/>
                                          </p:val>
                                        </p:tav>
                                        <p:tav tm="100000">
                                          <p:val>
                                            <p:strVal val="ppt_y"/>
                                          </p:val>
                                        </p:tav>
                                      </p:tavLst>
                                    </p:anim>
                                    <p:set>
                                      <p:cBhvr>
                                        <p:cTn id="124" dur="1" fill="hold">
                                          <p:stCondLst>
                                            <p:cond delay="499"/>
                                          </p:stCondLst>
                                        </p:cTn>
                                        <p:tgtEl>
                                          <p:spTgt spid="172055"/>
                                        </p:tgtEl>
                                        <p:attrNameLst>
                                          <p:attrName>style.visibility</p:attrName>
                                        </p:attrNameLst>
                                      </p:cBhvr>
                                      <p:to>
                                        <p:strVal val="hidden"/>
                                      </p:to>
                                    </p:set>
                                  </p:childTnLst>
                                </p:cTn>
                              </p:par>
                              <p:par>
                                <p:cTn id="125" presetID="2" presetClass="entr" presetSubtype="8" fill="hold" nodeType="withEffect">
                                  <p:stCondLst>
                                    <p:cond delay="0"/>
                                  </p:stCondLst>
                                  <p:childTnLst>
                                    <p:set>
                                      <p:cBhvr>
                                        <p:cTn id="126" dur="1" fill="hold">
                                          <p:stCondLst>
                                            <p:cond delay="0"/>
                                          </p:stCondLst>
                                        </p:cTn>
                                        <p:tgtEl>
                                          <p:spTgt spid="172064"/>
                                        </p:tgtEl>
                                        <p:attrNameLst>
                                          <p:attrName>style.visibility</p:attrName>
                                        </p:attrNameLst>
                                      </p:cBhvr>
                                      <p:to>
                                        <p:strVal val="visible"/>
                                      </p:to>
                                    </p:set>
                                    <p:anim calcmode="lin" valueType="num">
                                      <p:cBhvr additive="base">
                                        <p:cTn id="127" dur="2000" fill="hold"/>
                                        <p:tgtEl>
                                          <p:spTgt spid="172064"/>
                                        </p:tgtEl>
                                        <p:attrNameLst>
                                          <p:attrName>ppt_x</p:attrName>
                                        </p:attrNameLst>
                                      </p:cBhvr>
                                      <p:tavLst>
                                        <p:tav tm="0">
                                          <p:val>
                                            <p:strVal val="0-#ppt_w/2"/>
                                          </p:val>
                                        </p:tav>
                                        <p:tav tm="100000">
                                          <p:val>
                                            <p:strVal val="#ppt_x"/>
                                          </p:val>
                                        </p:tav>
                                      </p:tavLst>
                                    </p:anim>
                                    <p:anim calcmode="lin" valueType="num">
                                      <p:cBhvr additive="base">
                                        <p:cTn id="128" dur="2000" fill="hold"/>
                                        <p:tgtEl>
                                          <p:spTgt spid="172064"/>
                                        </p:tgtEl>
                                        <p:attrNameLst>
                                          <p:attrName>ppt_y</p:attrName>
                                        </p:attrNameLst>
                                      </p:cBhvr>
                                      <p:tavLst>
                                        <p:tav tm="0">
                                          <p:val>
                                            <p:strVal val="#ppt_y"/>
                                          </p:val>
                                        </p:tav>
                                        <p:tav tm="100000">
                                          <p:val>
                                            <p:strVal val="#ppt_y"/>
                                          </p:val>
                                        </p:tav>
                                      </p:tavLst>
                                    </p:anim>
                                  </p:childTnLst>
                                </p:cTn>
                              </p:par>
                              <p:par>
                                <p:cTn id="129" presetID="1" presetClass="exit" presetSubtype="0" fill="hold" grpId="1" nodeType="withEffect">
                                  <p:stCondLst>
                                    <p:cond delay="900"/>
                                  </p:stCondLst>
                                  <p:childTnLst>
                                    <p:set>
                                      <p:cBhvr>
                                        <p:cTn id="130" dur="1" fill="hold">
                                          <p:stCondLst>
                                            <p:cond delay="0"/>
                                          </p:stCondLst>
                                        </p:cTn>
                                        <p:tgtEl>
                                          <p:spTgt spid="116"/>
                                        </p:tgtEl>
                                        <p:attrNameLst>
                                          <p:attrName>style.visibility</p:attrName>
                                        </p:attrNameLst>
                                      </p:cBhvr>
                                      <p:to>
                                        <p:strVal val="hidden"/>
                                      </p:to>
                                    </p:set>
                                  </p:childTnLst>
                                </p:cTn>
                              </p:par>
                              <p:par>
                                <p:cTn id="131" presetID="1" presetClass="entr" presetSubtype="0" fill="hold" grpId="0" nodeType="withEffect">
                                  <p:stCondLst>
                                    <p:cond delay="900"/>
                                  </p:stCondLst>
                                  <p:childTnLst>
                                    <p:set>
                                      <p:cBhvr>
                                        <p:cTn id="132" dur="1" fill="hold">
                                          <p:stCondLst>
                                            <p:cond delay="0"/>
                                          </p:stCondLst>
                                        </p:cTn>
                                        <p:tgtEl>
                                          <p:spTgt spid="115"/>
                                        </p:tgtEl>
                                        <p:attrNameLst>
                                          <p:attrName>style.visibility</p:attrName>
                                        </p:attrNameLst>
                                      </p:cBhvr>
                                      <p:to>
                                        <p:strVal val="visible"/>
                                      </p:to>
                                    </p:set>
                                  </p:childTnLst>
                                </p:cTn>
                              </p:par>
                            </p:childTnLst>
                          </p:cTn>
                        </p:par>
                        <p:par>
                          <p:cTn id="133" fill="hold">
                            <p:stCondLst>
                              <p:cond delay="23500"/>
                            </p:stCondLst>
                            <p:childTnLst>
                              <p:par>
                                <p:cTn id="134" presetID="2" presetClass="exit" presetSubtype="2" fill="hold" nodeType="afterEffect">
                                  <p:stCondLst>
                                    <p:cond delay="0"/>
                                  </p:stCondLst>
                                  <p:childTnLst>
                                    <p:anim calcmode="lin" valueType="num">
                                      <p:cBhvr additive="base">
                                        <p:cTn id="135" dur="500"/>
                                        <p:tgtEl>
                                          <p:spTgt spid="172064"/>
                                        </p:tgtEl>
                                        <p:attrNameLst>
                                          <p:attrName>ppt_x</p:attrName>
                                        </p:attrNameLst>
                                      </p:cBhvr>
                                      <p:tavLst>
                                        <p:tav tm="0">
                                          <p:val>
                                            <p:strVal val="ppt_x"/>
                                          </p:val>
                                        </p:tav>
                                        <p:tav tm="100000">
                                          <p:val>
                                            <p:strVal val="1+ppt_w/2"/>
                                          </p:val>
                                        </p:tav>
                                      </p:tavLst>
                                    </p:anim>
                                    <p:anim calcmode="lin" valueType="num">
                                      <p:cBhvr additive="base">
                                        <p:cTn id="136" dur="500"/>
                                        <p:tgtEl>
                                          <p:spTgt spid="172064"/>
                                        </p:tgtEl>
                                        <p:attrNameLst>
                                          <p:attrName>ppt_y</p:attrName>
                                        </p:attrNameLst>
                                      </p:cBhvr>
                                      <p:tavLst>
                                        <p:tav tm="0">
                                          <p:val>
                                            <p:strVal val="ppt_y"/>
                                          </p:val>
                                        </p:tav>
                                        <p:tav tm="100000">
                                          <p:val>
                                            <p:strVal val="ppt_y"/>
                                          </p:val>
                                        </p:tav>
                                      </p:tavLst>
                                    </p:anim>
                                    <p:set>
                                      <p:cBhvr>
                                        <p:cTn id="137" dur="1" fill="hold">
                                          <p:stCondLst>
                                            <p:cond delay="499"/>
                                          </p:stCondLst>
                                        </p:cTn>
                                        <p:tgtEl>
                                          <p:spTgt spid="172064"/>
                                        </p:tgtEl>
                                        <p:attrNameLst>
                                          <p:attrName>style.visibility</p:attrName>
                                        </p:attrNameLst>
                                      </p:cBhvr>
                                      <p:to>
                                        <p:strVal val="hidden"/>
                                      </p:to>
                                    </p:set>
                                  </p:childTnLst>
                                </p:cTn>
                              </p:par>
                              <p:par>
                                <p:cTn id="138" presetID="2" presetClass="entr" presetSubtype="8" fill="hold" nodeType="withEffect">
                                  <p:stCondLst>
                                    <p:cond delay="0"/>
                                  </p:stCondLst>
                                  <p:childTnLst>
                                    <p:set>
                                      <p:cBhvr>
                                        <p:cTn id="139" dur="1" fill="hold">
                                          <p:stCondLst>
                                            <p:cond delay="0"/>
                                          </p:stCondLst>
                                        </p:cTn>
                                        <p:tgtEl>
                                          <p:spTgt spid="172077"/>
                                        </p:tgtEl>
                                        <p:attrNameLst>
                                          <p:attrName>style.visibility</p:attrName>
                                        </p:attrNameLst>
                                      </p:cBhvr>
                                      <p:to>
                                        <p:strVal val="visible"/>
                                      </p:to>
                                    </p:set>
                                    <p:anim calcmode="lin" valueType="num">
                                      <p:cBhvr additive="base">
                                        <p:cTn id="140" dur="2000" fill="hold"/>
                                        <p:tgtEl>
                                          <p:spTgt spid="172077"/>
                                        </p:tgtEl>
                                        <p:attrNameLst>
                                          <p:attrName>ppt_x</p:attrName>
                                        </p:attrNameLst>
                                      </p:cBhvr>
                                      <p:tavLst>
                                        <p:tav tm="0">
                                          <p:val>
                                            <p:strVal val="0-#ppt_w/2"/>
                                          </p:val>
                                        </p:tav>
                                        <p:tav tm="100000">
                                          <p:val>
                                            <p:strVal val="#ppt_x"/>
                                          </p:val>
                                        </p:tav>
                                      </p:tavLst>
                                    </p:anim>
                                    <p:anim calcmode="lin" valueType="num">
                                      <p:cBhvr additive="base">
                                        <p:cTn id="141" dur="2000" fill="hold"/>
                                        <p:tgtEl>
                                          <p:spTgt spid="172077"/>
                                        </p:tgtEl>
                                        <p:attrNameLst>
                                          <p:attrName>ppt_y</p:attrName>
                                        </p:attrNameLst>
                                      </p:cBhvr>
                                      <p:tavLst>
                                        <p:tav tm="0">
                                          <p:val>
                                            <p:strVal val="#ppt_y"/>
                                          </p:val>
                                        </p:tav>
                                        <p:tav tm="100000">
                                          <p:val>
                                            <p:strVal val="#ppt_y"/>
                                          </p:val>
                                        </p:tav>
                                      </p:tavLst>
                                    </p:anim>
                                  </p:childTnLst>
                                </p:cTn>
                              </p:par>
                              <p:par>
                                <p:cTn id="142" presetID="1" presetClass="exit" presetSubtype="0" fill="hold" grpId="1" nodeType="withEffect">
                                  <p:stCondLst>
                                    <p:cond delay="1100"/>
                                  </p:stCondLst>
                                  <p:childTnLst>
                                    <p:set>
                                      <p:cBhvr>
                                        <p:cTn id="143" dur="1" fill="hold">
                                          <p:stCondLst>
                                            <p:cond delay="0"/>
                                          </p:stCondLst>
                                        </p:cTn>
                                        <p:tgtEl>
                                          <p:spTgt spid="115"/>
                                        </p:tgtEl>
                                        <p:attrNameLst>
                                          <p:attrName>style.visibility</p:attrName>
                                        </p:attrNameLst>
                                      </p:cBhvr>
                                      <p:to>
                                        <p:strVal val="hidden"/>
                                      </p:to>
                                    </p:set>
                                  </p:childTnLst>
                                </p:cTn>
                              </p:par>
                              <p:par>
                                <p:cTn id="144" presetID="1" presetClass="entr" presetSubtype="0" fill="hold" grpId="0" nodeType="withEffect">
                                  <p:stCondLst>
                                    <p:cond delay="1100"/>
                                  </p:stCondLst>
                                  <p:childTnLst>
                                    <p:set>
                                      <p:cBhvr>
                                        <p:cTn id="145" dur="1" fill="hold">
                                          <p:stCondLst>
                                            <p:cond delay="0"/>
                                          </p:stCondLst>
                                        </p:cTn>
                                        <p:tgtEl>
                                          <p:spTgt spid="114"/>
                                        </p:tgtEl>
                                        <p:attrNameLst>
                                          <p:attrName>style.visibility</p:attrName>
                                        </p:attrNameLst>
                                      </p:cBhvr>
                                      <p:to>
                                        <p:strVal val="visible"/>
                                      </p:to>
                                    </p:set>
                                  </p:childTnLst>
                                </p:cTn>
                              </p:par>
                            </p:childTnLst>
                          </p:cTn>
                        </p:par>
                        <p:par>
                          <p:cTn id="146" fill="hold">
                            <p:stCondLst>
                              <p:cond delay="25500"/>
                            </p:stCondLst>
                            <p:childTnLst>
                              <p:par>
                                <p:cTn id="147" presetID="2" presetClass="exit" presetSubtype="2" fill="hold" nodeType="afterEffect">
                                  <p:stCondLst>
                                    <p:cond delay="0"/>
                                  </p:stCondLst>
                                  <p:childTnLst>
                                    <p:anim calcmode="lin" valueType="num">
                                      <p:cBhvr additive="base">
                                        <p:cTn id="148" dur="500"/>
                                        <p:tgtEl>
                                          <p:spTgt spid="172077"/>
                                        </p:tgtEl>
                                        <p:attrNameLst>
                                          <p:attrName>ppt_x</p:attrName>
                                        </p:attrNameLst>
                                      </p:cBhvr>
                                      <p:tavLst>
                                        <p:tav tm="0">
                                          <p:val>
                                            <p:strVal val="ppt_x"/>
                                          </p:val>
                                        </p:tav>
                                        <p:tav tm="100000">
                                          <p:val>
                                            <p:strVal val="1+ppt_w/2"/>
                                          </p:val>
                                        </p:tav>
                                      </p:tavLst>
                                    </p:anim>
                                    <p:anim calcmode="lin" valueType="num">
                                      <p:cBhvr additive="base">
                                        <p:cTn id="149" dur="500"/>
                                        <p:tgtEl>
                                          <p:spTgt spid="172077"/>
                                        </p:tgtEl>
                                        <p:attrNameLst>
                                          <p:attrName>ppt_y</p:attrName>
                                        </p:attrNameLst>
                                      </p:cBhvr>
                                      <p:tavLst>
                                        <p:tav tm="0">
                                          <p:val>
                                            <p:strVal val="ppt_y"/>
                                          </p:val>
                                        </p:tav>
                                        <p:tav tm="100000">
                                          <p:val>
                                            <p:strVal val="ppt_y"/>
                                          </p:val>
                                        </p:tav>
                                      </p:tavLst>
                                    </p:anim>
                                    <p:set>
                                      <p:cBhvr>
                                        <p:cTn id="150" dur="1" fill="hold">
                                          <p:stCondLst>
                                            <p:cond delay="499"/>
                                          </p:stCondLst>
                                        </p:cTn>
                                        <p:tgtEl>
                                          <p:spTgt spid="172077"/>
                                        </p:tgtEl>
                                        <p:attrNameLst>
                                          <p:attrName>style.visibility</p:attrName>
                                        </p:attrNameLst>
                                      </p:cBhvr>
                                      <p:to>
                                        <p:strVal val="hidden"/>
                                      </p:to>
                                    </p:set>
                                  </p:childTnLst>
                                </p:cTn>
                              </p:par>
                              <p:par>
                                <p:cTn id="151" presetID="2" presetClass="entr" presetSubtype="8" fill="hold" nodeType="withEffect">
                                  <p:stCondLst>
                                    <p:cond delay="0"/>
                                  </p:stCondLst>
                                  <p:childTnLst>
                                    <p:set>
                                      <p:cBhvr>
                                        <p:cTn id="152" dur="1" fill="hold">
                                          <p:stCondLst>
                                            <p:cond delay="0"/>
                                          </p:stCondLst>
                                        </p:cTn>
                                        <p:tgtEl>
                                          <p:spTgt spid="172042"/>
                                        </p:tgtEl>
                                        <p:attrNameLst>
                                          <p:attrName>style.visibility</p:attrName>
                                        </p:attrNameLst>
                                      </p:cBhvr>
                                      <p:to>
                                        <p:strVal val="visible"/>
                                      </p:to>
                                    </p:set>
                                    <p:anim calcmode="lin" valueType="num">
                                      <p:cBhvr additive="base">
                                        <p:cTn id="153" dur="2000" fill="hold"/>
                                        <p:tgtEl>
                                          <p:spTgt spid="172042"/>
                                        </p:tgtEl>
                                        <p:attrNameLst>
                                          <p:attrName>ppt_x</p:attrName>
                                        </p:attrNameLst>
                                      </p:cBhvr>
                                      <p:tavLst>
                                        <p:tav tm="0">
                                          <p:val>
                                            <p:strVal val="0-#ppt_w/2"/>
                                          </p:val>
                                        </p:tav>
                                        <p:tav tm="100000">
                                          <p:val>
                                            <p:strVal val="#ppt_x"/>
                                          </p:val>
                                        </p:tav>
                                      </p:tavLst>
                                    </p:anim>
                                    <p:anim calcmode="lin" valueType="num">
                                      <p:cBhvr additive="base">
                                        <p:cTn id="154" dur="2000" fill="hold"/>
                                        <p:tgtEl>
                                          <p:spTgt spid="172042"/>
                                        </p:tgtEl>
                                        <p:attrNameLst>
                                          <p:attrName>ppt_y</p:attrName>
                                        </p:attrNameLst>
                                      </p:cBhvr>
                                      <p:tavLst>
                                        <p:tav tm="0">
                                          <p:val>
                                            <p:strVal val="#ppt_y"/>
                                          </p:val>
                                        </p:tav>
                                        <p:tav tm="100000">
                                          <p:val>
                                            <p:strVal val="#ppt_y"/>
                                          </p:val>
                                        </p:tav>
                                      </p:tavLst>
                                    </p:anim>
                                  </p:childTnLst>
                                </p:cTn>
                              </p:par>
                              <p:par>
                                <p:cTn id="155" presetID="1" presetClass="exit" presetSubtype="0" fill="hold" grpId="1" nodeType="withEffect">
                                  <p:stCondLst>
                                    <p:cond delay="1100"/>
                                  </p:stCondLst>
                                  <p:childTnLst>
                                    <p:set>
                                      <p:cBhvr>
                                        <p:cTn id="156" dur="1" fill="hold">
                                          <p:stCondLst>
                                            <p:cond delay="0"/>
                                          </p:stCondLst>
                                        </p:cTn>
                                        <p:tgtEl>
                                          <p:spTgt spid="114"/>
                                        </p:tgtEl>
                                        <p:attrNameLst>
                                          <p:attrName>style.visibility</p:attrName>
                                        </p:attrNameLst>
                                      </p:cBhvr>
                                      <p:to>
                                        <p:strVal val="hidden"/>
                                      </p:to>
                                    </p:set>
                                  </p:childTnLst>
                                </p:cTn>
                              </p:par>
                              <p:par>
                                <p:cTn id="157" presetID="1" presetClass="entr" presetSubtype="0" fill="hold" grpId="0" nodeType="withEffect">
                                  <p:stCondLst>
                                    <p:cond delay="1100"/>
                                  </p:stCondLst>
                                  <p:childTnLst>
                                    <p:set>
                                      <p:cBhvr>
                                        <p:cTn id="158" dur="1" fill="hold">
                                          <p:stCondLst>
                                            <p:cond delay="0"/>
                                          </p:stCondLst>
                                        </p:cTn>
                                        <p:tgtEl>
                                          <p:spTgt spid="113"/>
                                        </p:tgtEl>
                                        <p:attrNameLst>
                                          <p:attrName>style.visibility</p:attrName>
                                        </p:attrNameLst>
                                      </p:cBhvr>
                                      <p:to>
                                        <p:strVal val="visible"/>
                                      </p:to>
                                    </p:set>
                                  </p:childTnLst>
                                </p:cTn>
                              </p:par>
                            </p:childTnLst>
                          </p:cTn>
                        </p:par>
                        <p:par>
                          <p:cTn id="159" fill="hold">
                            <p:stCondLst>
                              <p:cond delay="27500"/>
                            </p:stCondLst>
                            <p:childTnLst>
                              <p:par>
                                <p:cTn id="160" presetID="2" presetClass="exit" presetSubtype="2" fill="hold" nodeType="afterEffect">
                                  <p:stCondLst>
                                    <p:cond delay="0"/>
                                  </p:stCondLst>
                                  <p:childTnLst>
                                    <p:anim calcmode="lin" valueType="num">
                                      <p:cBhvr additive="base">
                                        <p:cTn id="161" dur="500"/>
                                        <p:tgtEl>
                                          <p:spTgt spid="172042"/>
                                        </p:tgtEl>
                                        <p:attrNameLst>
                                          <p:attrName>ppt_x</p:attrName>
                                        </p:attrNameLst>
                                      </p:cBhvr>
                                      <p:tavLst>
                                        <p:tav tm="0">
                                          <p:val>
                                            <p:strVal val="ppt_x"/>
                                          </p:val>
                                        </p:tav>
                                        <p:tav tm="100000">
                                          <p:val>
                                            <p:strVal val="1+ppt_w/2"/>
                                          </p:val>
                                        </p:tav>
                                      </p:tavLst>
                                    </p:anim>
                                    <p:anim calcmode="lin" valueType="num">
                                      <p:cBhvr additive="base">
                                        <p:cTn id="162" dur="500"/>
                                        <p:tgtEl>
                                          <p:spTgt spid="172042"/>
                                        </p:tgtEl>
                                        <p:attrNameLst>
                                          <p:attrName>ppt_y</p:attrName>
                                        </p:attrNameLst>
                                      </p:cBhvr>
                                      <p:tavLst>
                                        <p:tav tm="0">
                                          <p:val>
                                            <p:strVal val="ppt_y"/>
                                          </p:val>
                                        </p:tav>
                                        <p:tav tm="100000">
                                          <p:val>
                                            <p:strVal val="ppt_y"/>
                                          </p:val>
                                        </p:tav>
                                      </p:tavLst>
                                    </p:anim>
                                    <p:set>
                                      <p:cBhvr>
                                        <p:cTn id="163" dur="1" fill="hold">
                                          <p:stCondLst>
                                            <p:cond delay="499"/>
                                          </p:stCondLst>
                                        </p:cTn>
                                        <p:tgtEl>
                                          <p:spTgt spid="172042"/>
                                        </p:tgtEl>
                                        <p:attrNameLst>
                                          <p:attrName>style.visibility</p:attrName>
                                        </p:attrNameLst>
                                      </p:cBhvr>
                                      <p:to>
                                        <p:strVal val="hidden"/>
                                      </p:to>
                                    </p:set>
                                  </p:childTnLst>
                                </p:cTn>
                              </p:par>
                              <p:par>
                                <p:cTn id="164" presetID="2" presetClass="entr" presetSubtype="8" fill="hold" nodeType="withEffect">
                                  <p:stCondLst>
                                    <p:cond delay="0"/>
                                  </p:stCondLst>
                                  <p:childTnLst>
                                    <p:set>
                                      <p:cBhvr>
                                        <p:cTn id="165" dur="1" fill="hold">
                                          <p:stCondLst>
                                            <p:cond delay="0"/>
                                          </p:stCondLst>
                                        </p:cTn>
                                        <p:tgtEl>
                                          <p:spTgt spid="172079"/>
                                        </p:tgtEl>
                                        <p:attrNameLst>
                                          <p:attrName>style.visibility</p:attrName>
                                        </p:attrNameLst>
                                      </p:cBhvr>
                                      <p:to>
                                        <p:strVal val="visible"/>
                                      </p:to>
                                    </p:set>
                                    <p:anim calcmode="lin" valueType="num">
                                      <p:cBhvr additive="base">
                                        <p:cTn id="166" dur="2000" fill="hold"/>
                                        <p:tgtEl>
                                          <p:spTgt spid="172079"/>
                                        </p:tgtEl>
                                        <p:attrNameLst>
                                          <p:attrName>ppt_x</p:attrName>
                                        </p:attrNameLst>
                                      </p:cBhvr>
                                      <p:tavLst>
                                        <p:tav tm="0">
                                          <p:val>
                                            <p:strVal val="0-#ppt_w/2"/>
                                          </p:val>
                                        </p:tav>
                                        <p:tav tm="100000">
                                          <p:val>
                                            <p:strVal val="#ppt_x"/>
                                          </p:val>
                                        </p:tav>
                                      </p:tavLst>
                                    </p:anim>
                                    <p:anim calcmode="lin" valueType="num">
                                      <p:cBhvr additive="base">
                                        <p:cTn id="167" dur="2000" fill="hold"/>
                                        <p:tgtEl>
                                          <p:spTgt spid="172079"/>
                                        </p:tgtEl>
                                        <p:attrNameLst>
                                          <p:attrName>ppt_y</p:attrName>
                                        </p:attrNameLst>
                                      </p:cBhvr>
                                      <p:tavLst>
                                        <p:tav tm="0">
                                          <p:val>
                                            <p:strVal val="#ppt_y"/>
                                          </p:val>
                                        </p:tav>
                                        <p:tav tm="100000">
                                          <p:val>
                                            <p:strVal val="#ppt_y"/>
                                          </p:val>
                                        </p:tav>
                                      </p:tavLst>
                                    </p:anim>
                                  </p:childTnLst>
                                </p:cTn>
                              </p:par>
                              <p:par>
                                <p:cTn id="168" presetID="1" presetClass="exit" presetSubtype="0" fill="hold" grpId="1" nodeType="withEffect">
                                  <p:stCondLst>
                                    <p:cond delay="1100"/>
                                  </p:stCondLst>
                                  <p:childTnLst>
                                    <p:set>
                                      <p:cBhvr>
                                        <p:cTn id="169" dur="1" fill="hold">
                                          <p:stCondLst>
                                            <p:cond delay="0"/>
                                          </p:stCondLst>
                                        </p:cTn>
                                        <p:tgtEl>
                                          <p:spTgt spid="113"/>
                                        </p:tgtEl>
                                        <p:attrNameLst>
                                          <p:attrName>style.visibility</p:attrName>
                                        </p:attrNameLst>
                                      </p:cBhvr>
                                      <p:to>
                                        <p:strVal val="hidden"/>
                                      </p:to>
                                    </p:set>
                                  </p:childTnLst>
                                </p:cTn>
                              </p:par>
                              <p:par>
                                <p:cTn id="170" presetID="1" presetClass="entr" presetSubtype="0" fill="hold" grpId="0" nodeType="withEffect">
                                  <p:stCondLst>
                                    <p:cond delay="1100"/>
                                  </p:stCondLst>
                                  <p:childTnLst>
                                    <p:set>
                                      <p:cBhvr>
                                        <p:cTn id="171" dur="1" fill="hold">
                                          <p:stCondLst>
                                            <p:cond delay="0"/>
                                          </p:stCondLst>
                                        </p:cTn>
                                        <p:tgtEl>
                                          <p:spTgt spid="112"/>
                                        </p:tgtEl>
                                        <p:attrNameLst>
                                          <p:attrName>style.visibility</p:attrName>
                                        </p:attrNameLst>
                                      </p:cBhvr>
                                      <p:to>
                                        <p:strVal val="visible"/>
                                      </p:to>
                                    </p:set>
                                  </p:childTnLst>
                                </p:cTn>
                              </p:par>
                            </p:childTnLst>
                          </p:cTn>
                        </p:par>
                        <p:par>
                          <p:cTn id="172" fill="hold">
                            <p:stCondLst>
                              <p:cond delay="29500"/>
                            </p:stCondLst>
                            <p:childTnLst>
                              <p:par>
                                <p:cTn id="173" presetID="2" presetClass="exit" presetSubtype="2" fill="hold" nodeType="afterEffect">
                                  <p:stCondLst>
                                    <p:cond delay="0"/>
                                  </p:stCondLst>
                                  <p:childTnLst>
                                    <p:anim calcmode="lin" valueType="num">
                                      <p:cBhvr additive="base">
                                        <p:cTn id="174" dur="500"/>
                                        <p:tgtEl>
                                          <p:spTgt spid="172079"/>
                                        </p:tgtEl>
                                        <p:attrNameLst>
                                          <p:attrName>ppt_x</p:attrName>
                                        </p:attrNameLst>
                                      </p:cBhvr>
                                      <p:tavLst>
                                        <p:tav tm="0">
                                          <p:val>
                                            <p:strVal val="ppt_x"/>
                                          </p:val>
                                        </p:tav>
                                        <p:tav tm="100000">
                                          <p:val>
                                            <p:strVal val="1+ppt_w/2"/>
                                          </p:val>
                                        </p:tav>
                                      </p:tavLst>
                                    </p:anim>
                                    <p:anim calcmode="lin" valueType="num">
                                      <p:cBhvr additive="base">
                                        <p:cTn id="175" dur="500"/>
                                        <p:tgtEl>
                                          <p:spTgt spid="172079"/>
                                        </p:tgtEl>
                                        <p:attrNameLst>
                                          <p:attrName>ppt_y</p:attrName>
                                        </p:attrNameLst>
                                      </p:cBhvr>
                                      <p:tavLst>
                                        <p:tav tm="0">
                                          <p:val>
                                            <p:strVal val="ppt_y"/>
                                          </p:val>
                                        </p:tav>
                                        <p:tav tm="100000">
                                          <p:val>
                                            <p:strVal val="ppt_y"/>
                                          </p:val>
                                        </p:tav>
                                      </p:tavLst>
                                    </p:anim>
                                    <p:set>
                                      <p:cBhvr>
                                        <p:cTn id="176" dur="1" fill="hold">
                                          <p:stCondLst>
                                            <p:cond delay="499"/>
                                          </p:stCondLst>
                                        </p:cTn>
                                        <p:tgtEl>
                                          <p:spTgt spid="172079"/>
                                        </p:tgtEl>
                                        <p:attrNameLst>
                                          <p:attrName>style.visibility</p:attrName>
                                        </p:attrNameLst>
                                      </p:cBhvr>
                                      <p:to>
                                        <p:strVal val="hidden"/>
                                      </p:to>
                                    </p:set>
                                  </p:childTnLst>
                                </p:cTn>
                              </p:par>
                              <p:par>
                                <p:cTn id="177" presetID="2" presetClass="entr" presetSubtype="8" fill="hold" nodeType="withEffect">
                                  <p:stCondLst>
                                    <p:cond delay="0"/>
                                  </p:stCondLst>
                                  <p:childTnLst>
                                    <p:set>
                                      <p:cBhvr>
                                        <p:cTn id="178" dur="1" fill="hold">
                                          <p:stCondLst>
                                            <p:cond delay="0"/>
                                          </p:stCondLst>
                                        </p:cTn>
                                        <p:tgtEl>
                                          <p:spTgt spid="172059"/>
                                        </p:tgtEl>
                                        <p:attrNameLst>
                                          <p:attrName>style.visibility</p:attrName>
                                        </p:attrNameLst>
                                      </p:cBhvr>
                                      <p:to>
                                        <p:strVal val="visible"/>
                                      </p:to>
                                    </p:set>
                                    <p:anim calcmode="lin" valueType="num">
                                      <p:cBhvr additive="base">
                                        <p:cTn id="179" dur="2000" fill="hold"/>
                                        <p:tgtEl>
                                          <p:spTgt spid="172059"/>
                                        </p:tgtEl>
                                        <p:attrNameLst>
                                          <p:attrName>ppt_x</p:attrName>
                                        </p:attrNameLst>
                                      </p:cBhvr>
                                      <p:tavLst>
                                        <p:tav tm="0">
                                          <p:val>
                                            <p:strVal val="0-#ppt_w/2"/>
                                          </p:val>
                                        </p:tav>
                                        <p:tav tm="100000">
                                          <p:val>
                                            <p:strVal val="#ppt_x"/>
                                          </p:val>
                                        </p:tav>
                                      </p:tavLst>
                                    </p:anim>
                                    <p:anim calcmode="lin" valueType="num">
                                      <p:cBhvr additive="base">
                                        <p:cTn id="180" dur="2000" fill="hold"/>
                                        <p:tgtEl>
                                          <p:spTgt spid="172059"/>
                                        </p:tgtEl>
                                        <p:attrNameLst>
                                          <p:attrName>ppt_y</p:attrName>
                                        </p:attrNameLst>
                                      </p:cBhvr>
                                      <p:tavLst>
                                        <p:tav tm="0">
                                          <p:val>
                                            <p:strVal val="#ppt_y"/>
                                          </p:val>
                                        </p:tav>
                                        <p:tav tm="100000">
                                          <p:val>
                                            <p:strVal val="#ppt_y"/>
                                          </p:val>
                                        </p:tav>
                                      </p:tavLst>
                                    </p:anim>
                                  </p:childTnLst>
                                </p:cTn>
                              </p:par>
                              <p:par>
                                <p:cTn id="181" presetID="1" presetClass="exit" presetSubtype="0" fill="hold" grpId="1" nodeType="withEffect">
                                  <p:stCondLst>
                                    <p:cond delay="1100"/>
                                  </p:stCondLst>
                                  <p:childTnLst>
                                    <p:set>
                                      <p:cBhvr>
                                        <p:cTn id="182" dur="1" fill="hold">
                                          <p:stCondLst>
                                            <p:cond delay="0"/>
                                          </p:stCondLst>
                                        </p:cTn>
                                        <p:tgtEl>
                                          <p:spTgt spid="112"/>
                                        </p:tgtEl>
                                        <p:attrNameLst>
                                          <p:attrName>style.visibility</p:attrName>
                                        </p:attrNameLst>
                                      </p:cBhvr>
                                      <p:to>
                                        <p:strVal val="hidden"/>
                                      </p:to>
                                    </p:set>
                                  </p:childTnLst>
                                </p:cTn>
                              </p:par>
                              <p:par>
                                <p:cTn id="183" presetID="1" presetClass="entr" presetSubtype="0" fill="hold" grpId="0" nodeType="withEffect">
                                  <p:stCondLst>
                                    <p:cond delay="1100"/>
                                  </p:stCondLst>
                                  <p:childTnLst>
                                    <p:set>
                                      <p:cBhvr>
                                        <p:cTn id="184" dur="1" fill="hold">
                                          <p:stCondLst>
                                            <p:cond delay="0"/>
                                          </p:stCondLst>
                                        </p:cTn>
                                        <p:tgtEl>
                                          <p:spTgt spid="111"/>
                                        </p:tgtEl>
                                        <p:attrNameLst>
                                          <p:attrName>style.visibility</p:attrName>
                                        </p:attrNameLst>
                                      </p:cBhvr>
                                      <p:to>
                                        <p:strVal val="visible"/>
                                      </p:to>
                                    </p:set>
                                  </p:childTnLst>
                                </p:cTn>
                              </p:par>
                            </p:childTnLst>
                          </p:cTn>
                        </p:par>
                        <p:par>
                          <p:cTn id="185" fill="hold">
                            <p:stCondLst>
                              <p:cond delay="31500"/>
                            </p:stCondLst>
                            <p:childTnLst>
                              <p:par>
                                <p:cTn id="186" presetID="2" presetClass="exit" presetSubtype="2" fill="hold" nodeType="afterEffect">
                                  <p:stCondLst>
                                    <p:cond delay="0"/>
                                  </p:stCondLst>
                                  <p:childTnLst>
                                    <p:anim calcmode="lin" valueType="num">
                                      <p:cBhvr additive="base">
                                        <p:cTn id="187" dur="500"/>
                                        <p:tgtEl>
                                          <p:spTgt spid="172059"/>
                                        </p:tgtEl>
                                        <p:attrNameLst>
                                          <p:attrName>ppt_x</p:attrName>
                                        </p:attrNameLst>
                                      </p:cBhvr>
                                      <p:tavLst>
                                        <p:tav tm="0">
                                          <p:val>
                                            <p:strVal val="ppt_x"/>
                                          </p:val>
                                        </p:tav>
                                        <p:tav tm="100000">
                                          <p:val>
                                            <p:strVal val="1+ppt_w/2"/>
                                          </p:val>
                                        </p:tav>
                                      </p:tavLst>
                                    </p:anim>
                                    <p:anim calcmode="lin" valueType="num">
                                      <p:cBhvr additive="base">
                                        <p:cTn id="188" dur="500"/>
                                        <p:tgtEl>
                                          <p:spTgt spid="172059"/>
                                        </p:tgtEl>
                                        <p:attrNameLst>
                                          <p:attrName>ppt_y</p:attrName>
                                        </p:attrNameLst>
                                      </p:cBhvr>
                                      <p:tavLst>
                                        <p:tav tm="0">
                                          <p:val>
                                            <p:strVal val="ppt_y"/>
                                          </p:val>
                                        </p:tav>
                                        <p:tav tm="100000">
                                          <p:val>
                                            <p:strVal val="ppt_y"/>
                                          </p:val>
                                        </p:tav>
                                      </p:tavLst>
                                    </p:anim>
                                    <p:set>
                                      <p:cBhvr>
                                        <p:cTn id="189" dur="1" fill="hold">
                                          <p:stCondLst>
                                            <p:cond delay="499"/>
                                          </p:stCondLst>
                                        </p:cTn>
                                        <p:tgtEl>
                                          <p:spTgt spid="172059"/>
                                        </p:tgtEl>
                                        <p:attrNameLst>
                                          <p:attrName>style.visibility</p:attrName>
                                        </p:attrNameLst>
                                      </p:cBhvr>
                                      <p:to>
                                        <p:strVal val="hidden"/>
                                      </p:to>
                                    </p:set>
                                  </p:childTnLst>
                                </p:cTn>
                              </p:par>
                              <p:par>
                                <p:cTn id="190" presetID="2" presetClass="entr" presetSubtype="8" fill="hold" nodeType="withEffect">
                                  <p:stCondLst>
                                    <p:cond delay="0"/>
                                  </p:stCondLst>
                                  <p:childTnLst>
                                    <p:set>
                                      <p:cBhvr>
                                        <p:cTn id="191" dur="1" fill="hold">
                                          <p:stCondLst>
                                            <p:cond delay="0"/>
                                          </p:stCondLst>
                                        </p:cTn>
                                        <p:tgtEl>
                                          <p:spTgt spid="172063"/>
                                        </p:tgtEl>
                                        <p:attrNameLst>
                                          <p:attrName>style.visibility</p:attrName>
                                        </p:attrNameLst>
                                      </p:cBhvr>
                                      <p:to>
                                        <p:strVal val="visible"/>
                                      </p:to>
                                    </p:set>
                                    <p:anim calcmode="lin" valueType="num">
                                      <p:cBhvr additive="base">
                                        <p:cTn id="192" dur="3000" fill="hold"/>
                                        <p:tgtEl>
                                          <p:spTgt spid="172063"/>
                                        </p:tgtEl>
                                        <p:attrNameLst>
                                          <p:attrName>ppt_x</p:attrName>
                                        </p:attrNameLst>
                                      </p:cBhvr>
                                      <p:tavLst>
                                        <p:tav tm="0">
                                          <p:val>
                                            <p:strVal val="0-#ppt_w/2"/>
                                          </p:val>
                                        </p:tav>
                                        <p:tav tm="100000">
                                          <p:val>
                                            <p:strVal val="#ppt_x"/>
                                          </p:val>
                                        </p:tav>
                                      </p:tavLst>
                                    </p:anim>
                                    <p:anim calcmode="lin" valueType="num">
                                      <p:cBhvr additive="base">
                                        <p:cTn id="193" dur="3000" fill="hold"/>
                                        <p:tgtEl>
                                          <p:spTgt spid="172063"/>
                                        </p:tgtEl>
                                        <p:attrNameLst>
                                          <p:attrName>ppt_y</p:attrName>
                                        </p:attrNameLst>
                                      </p:cBhvr>
                                      <p:tavLst>
                                        <p:tav tm="0">
                                          <p:val>
                                            <p:strVal val="#ppt_y"/>
                                          </p:val>
                                        </p:tav>
                                        <p:tav tm="100000">
                                          <p:val>
                                            <p:strVal val="#ppt_y"/>
                                          </p:val>
                                        </p:tav>
                                      </p:tavLst>
                                    </p:anim>
                                  </p:childTnLst>
                                </p:cTn>
                              </p:par>
                              <p:par>
                                <p:cTn id="194" presetID="1" presetClass="exit" presetSubtype="0" fill="hold" grpId="1" nodeType="withEffect">
                                  <p:stCondLst>
                                    <p:cond delay="1500"/>
                                  </p:stCondLst>
                                  <p:childTnLst>
                                    <p:set>
                                      <p:cBhvr>
                                        <p:cTn id="195" dur="1" fill="hold">
                                          <p:stCondLst>
                                            <p:cond delay="0"/>
                                          </p:stCondLst>
                                        </p:cTn>
                                        <p:tgtEl>
                                          <p:spTgt spid="111"/>
                                        </p:tgtEl>
                                        <p:attrNameLst>
                                          <p:attrName>style.visibility</p:attrName>
                                        </p:attrNameLst>
                                      </p:cBhvr>
                                      <p:to>
                                        <p:strVal val="hidden"/>
                                      </p:to>
                                    </p:set>
                                  </p:childTnLst>
                                </p:cTn>
                              </p:par>
                              <p:par>
                                <p:cTn id="196" presetID="1" presetClass="entr" presetSubtype="0" fill="hold" grpId="0" nodeType="withEffect">
                                  <p:stCondLst>
                                    <p:cond delay="1500"/>
                                  </p:stCondLst>
                                  <p:childTnLst>
                                    <p:set>
                                      <p:cBhvr>
                                        <p:cTn id="197" dur="1" fill="hold">
                                          <p:stCondLst>
                                            <p:cond delay="0"/>
                                          </p:stCondLst>
                                        </p:cTn>
                                        <p:tgtEl>
                                          <p:spTgt spid="110"/>
                                        </p:tgtEl>
                                        <p:attrNameLst>
                                          <p:attrName>style.visibility</p:attrName>
                                        </p:attrNameLst>
                                      </p:cBhvr>
                                      <p:to>
                                        <p:strVal val="visible"/>
                                      </p:to>
                                    </p:set>
                                  </p:childTnLst>
                                </p:cTn>
                              </p:par>
                            </p:childTnLst>
                          </p:cTn>
                        </p:par>
                        <p:par>
                          <p:cTn id="198" fill="hold">
                            <p:stCondLst>
                              <p:cond delay="34500"/>
                            </p:stCondLst>
                            <p:childTnLst>
                              <p:par>
                                <p:cTn id="199" presetID="2" presetClass="exit" presetSubtype="2" fill="hold" nodeType="afterEffect">
                                  <p:stCondLst>
                                    <p:cond delay="0"/>
                                  </p:stCondLst>
                                  <p:childTnLst>
                                    <p:anim calcmode="lin" valueType="num">
                                      <p:cBhvr additive="base">
                                        <p:cTn id="200" dur="500"/>
                                        <p:tgtEl>
                                          <p:spTgt spid="172063"/>
                                        </p:tgtEl>
                                        <p:attrNameLst>
                                          <p:attrName>ppt_x</p:attrName>
                                        </p:attrNameLst>
                                      </p:cBhvr>
                                      <p:tavLst>
                                        <p:tav tm="0">
                                          <p:val>
                                            <p:strVal val="ppt_x"/>
                                          </p:val>
                                        </p:tav>
                                        <p:tav tm="100000">
                                          <p:val>
                                            <p:strVal val="1+ppt_w/2"/>
                                          </p:val>
                                        </p:tav>
                                      </p:tavLst>
                                    </p:anim>
                                    <p:anim calcmode="lin" valueType="num">
                                      <p:cBhvr additive="base">
                                        <p:cTn id="201" dur="500"/>
                                        <p:tgtEl>
                                          <p:spTgt spid="172063"/>
                                        </p:tgtEl>
                                        <p:attrNameLst>
                                          <p:attrName>ppt_y</p:attrName>
                                        </p:attrNameLst>
                                      </p:cBhvr>
                                      <p:tavLst>
                                        <p:tav tm="0">
                                          <p:val>
                                            <p:strVal val="ppt_y"/>
                                          </p:val>
                                        </p:tav>
                                        <p:tav tm="100000">
                                          <p:val>
                                            <p:strVal val="ppt_y"/>
                                          </p:val>
                                        </p:tav>
                                      </p:tavLst>
                                    </p:anim>
                                    <p:set>
                                      <p:cBhvr>
                                        <p:cTn id="202" dur="1" fill="hold">
                                          <p:stCondLst>
                                            <p:cond delay="499"/>
                                          </p:stCondLst>
                                        </p:cTn>
                                        <p:tgtEl>
                                          <p:spTgt spid="172063"/>
                                        </p:tgtEl>
                                        <p:attrNameLst>
                                          <p:attrName>style.visibility</p:attrName>
                                        </p:attrNameLst>
                                      </p:cBhvr>
                                      <p:to>
                                        <p:strVal val="hidden"/>
                                      </p:to>
                                    </p:set>
                                  </p:childTnLst>
                                </p:cTn>
                              </p:par>
                              <p:par>
                                <p:cTn id="203" presetID="2" presetClass="entr" presetSubtype="8" fill="hold" nodeType="withEffect">
                                  <p:stCondLst>
                                    <p:cond delay="0"/>
                                  </p:stCondLst>
                                  <p:childTnLst>
                                    <p:set>
                                      <p:cBhvr>
                                        <p:cTn id="204" dur="1" fill="hold">
                                          <p:stCondLst>
                                            <p:cond delay="0"/>
                                          </p:stCondLst>
                                        </p:cTn>
                                        <p:tgtEl>
                                          <p:spTgt spid="172067"/>
                                        </p:tgtEl>
                                        <p:attrNameLst>
                                          <p:attrName>style.visibility</p:attrName>
                                        </p:attrNameLst>
                                      </p:cBhvr>
                                      <p:to>
                                        <p:strVal val="visible"/>
                                      </p:to>
                                    </p:set>
                                    <p:anim calcmode="lin" valueType="num">
                                      <p:cBhvr additive="base">
                                        <p:cTn id="205" dur="2000" fill="hold"/>
                                        <p:tgtEl>
                                          <p:spTgt spid="172067"/>
                                        </p:tgtEl>
                                        <p:attrNameLst>
                                          <p:attrName>ppt_x</p:attrName>
                                        </p:attrNameLst>
                                      </p:cBhvr>
                                      <p:tavLst>
                                        <p:tav tm="0">
                                          <p:val>
                                            <p:strVal val="0-#ppt_w/2"/>
                                          </p:val>
                                        </p:tav>
                                        <p:tav tm="100000">
                                          <p:val>
                                            <p:strVal val="#ppt_x"/>
                                          </p:val>
                                        </p:tav>
                                      </p:tavLst>
                                    </p:anim>
                                    <p:anim calcmode="lin" valueType="num">
                                      <p:cBhvr additive="base">
                                        <p:cTn id="206" dur="2000" fill="hold"/>
                                        <p:tgtEl>
                                          <p:spTgt spid="172067"/>
                                        </p:tgtEl>
                                        <p:attrNameLst>
                                          <p:attrName>ppt_y</p:attrName>
                                        </p:attrNameLst>
                                      </p:cBhvr>
                                      <p:tavLst>
                                        <p:tav tm="0">
                                          <p:val>
                                            <p:strVal val="#ppt_y"/>
                                          </p:val>
                                        </p:tav>
                                        <p:tav tm="100000">
                                          <p:val>
                                            <p:strVal val="#ppt_y"/>
                                          </p:val>
                                        </p:tav>
                                      </p:tavLst>
                                    </p:anim>
                                  </p:childTnLst>
                                </p:cTn>
                              </p:par>
                              <p:par>
                                <p:cTn id="207" presetID="1" presetClass="exit" presetSubtype="0" fill="hold" grpId="1" nodeType="withEffect">
                                  <p:stCondLst>
                                    <p:cond delay="900"/>
                                  </p:stCondLst>
                                  <p:childTnLst>
                                    <p:set>
                                      <p:cBhvr>
                                        <p:cTn id="208" dur="1" fill="hold">
                                          <p:stCondLst>
                                            <p:cond delay="0"/>
                                          </p:stCondLst>
                                        </p:cTn>
                                        <p:tgtEl>
                                          <p:spTgt spid="110"/>
                                        </p:tgtEl>
                                        <p:attrNameLst>
                                          <p:attrName>style.visibility</p:attrName>
                                        </p:attrNameLst>
                                      </p:cBhvr>
                                      <p:to>
                                        <p:strVal val="hidden"/>
                                      </p:to>
                                    </p:set>
                                  </p:childTnLst>
                                </p:cTn>
                              </p:par>
                              <p:par>
                                <p:cTn id="209" presetID="1" presetClass="entr" presetSubtype="0" fill="hold" grpId="0" nodeType="withEffect">
                                  <p:stCondLst>
                                    <p:cond delay="900"/>
                                  </p:stCondLst>
                                  <p:childTnLst>
                                    <p:set>
                                      <p:cBhvr>
                                        <p:cTn id="210" dur="1" fill="hold">
                                          <p:stCondLst>
                                            <p:cond delay="0"/>
                                          </p:stCondLst>
                                        </p:cTn>
                                        <p:tgtEl>
                                          <p:spTgt spid="109"/>
                                        </p:tgtEl>
                                        <p:attrNameLst>
                                          <p:attrName>style.visibility</p:attrName>
                                        </p:attrNameLst>
                                      </p:cBhvr>
                                      <p:to>
                                        <p:strVal val="visible"/>
                                      </p:to>
                                    </p:set>
                                  </p:childTnLst>
                                </p:cTn>
                              </p:par>
                            </p:childTnLst>
                          </p:cTn>
                        </p:par>
                        <p:par>
                          <p:cTn id="211" fill="hold">
                            <p:stCondLst>
                              <p:cond delay="36500"/>
                            </p:stCondLst>
                            <p:childTnLst>
                              <p:par>
                                <p:cTn id="212" presetID="2" presetClass="exit" presetSubtype="2" fill="hold" nodeType="afterEffect">
                                  <p:stCondLst>
                                    <p:cond delay="0"/>
                                  </p:stCondLst>
                                  <p:childTnLst>
                                    <p:anim calcmode="lin" valueType="num">
                                      <p:cBhvr additive="base">
                                        <p:cTn id="213" dur="500"/>
                                        <p:tgtEl>
                                          <p:spTgt spid="172067"/>
                                        </p:tgtEl>
                                        <p:attrNameLst>
                                          <p:attrName>ppt_x</p:attrName>
                                        </p:attrNameLst>
                                      </p:cBhvr>
                                      <p:tavLst>
                                        <p:tav tm="0">
                                          <p:val>
                                            <p:strVal val="ppt_x"/>
                                          </p:val>
                                        </p:tav>
                                        <p:tav tm="100000">
                                          <p:val>
                                            <p:strVal val="1+ppt_w/2"/>
                                          </p:val>
                                        </p:tav>
                                      </p:tavLst>
                                    </p:anim>
                                    <p:anim calcmode="lin" valueType="num">
                                      <p:cBhvr additive="base">
                                        <p:cTn id="214" dur="500"/>
                                        <p:tgtEl>
                                          <p:spTgt spid="172067"/>
                                        </p:tgtEl>
                                        <p:attrNameLst>
                                          <p:attrName>ppt_y</p:attrName>
                                        </p:attrNameLst>
                                      </p:cBhvr>
                                      <p:tavLst>
                                        <p:tav tm="0">
                                          <p:val>
                                            <p:strVal val="ppt_y"/>
                                          </p:val>
                                        </p:tav>
                                        <p:tav tm="100000">
                                          <p:val>
                                            <p:strVal val="ppt_y"/>
                                          </p:val>
                                        </p:tav>
                                      </p:tavLst>
                                    </p:anim>
                                    <p:set>
                                      <p:cBhvr>
                                        <p:cTn id="215" dur="1" fill="hold">
                                          <p:stCondLst>
                                            <p:cond delay="499"/>
                                          </p:stCondLst>
                                        </p:cTn>
                                        <p:tgtEl>
                                          <p:spTgt spid="172067"/>
                                        </p:tgtEl>
                                        <p:attrNameLst>
                                          <p:attrName>style.visibility</p:attrName>
                                        </p:attrNameLst>
                                      </p:cBhvr>
                                      <p:to>
                                        <p:strVal val="hidden"/>
                                      </p:to>
                                    </p:set>
                                  </p:childTnLst>
                                </p:cTn>
                              </p:par>
                              <p:par>
                                <p:cTn id="216" presetID="2" presetClass="entr" presetSubtype="8" fill="hold" nodeType="withEffect">
                                  <p:stCondLst>
                                    <p:cond delay="0"/>
                                  </p:stCondLst>
                                  <p:childTnLst>
                                    <p:set>
                                      <p:cBhvr>
                                        <p:cTn id="217" dur="1" fill="hold">
                                          <p:stCondLst>
                                            <p:cond delay="0"/>
                                          </p:stCondLst>
                                        </p:cTn>
                                        <p:tgtEl>
                                          <p:spTgt spid="172054"/>
                                        </p:tgtEl>
                                        <p:attrNameLst>
                                          <p:attrName>style.visibility</p:attrName>
                                        </p:attrNameLst>
                                      </p:cBhvr>
                                      <p:to>
                                        <p:strVal val="visible"/>
                                      </p:to>
                                    </p:set>
                                    <p:anim calcmode="lin" valueType="num">
                                      <p:cBhvr additive="base">
                                        <p:cTn id="218" dur="2000" fill="hold"/>
                                        <p:tgtEl>
                                          <p:spTgt spid="172054"/>
                                        </p:tgtEl>
                                        <p:attrNameLst>
                                          <p:attrName>ppt_x</p:attrName>
                                        </p:attrNameLst>
                                      </p:cBhvr>
                                      <p:tavLst>
                                        <p:tav tm="0">
                                          <p:val>
                                            <p:strVal val="0-#ppt_w/2"/>
                                          </p:val>
                                        </p:tav>
                                        <p:tav tm="100000">
                                          <p:val>
                                            <p:strVal val="#ppt_x"/>
                                          </p:val>
                                        </p:tav>
                                      </p:tavLst>
                                    </p:anim>
                                    <p:anim calcmode="lin" valueType="num">
                                      <p:cBhvr additive="base">
                                        <p:cTn id="219" dur="2000" fill="hold"/>
                                        <p:tgtEl>
                                          <p:spTgt spid="172054"/>
                                        </p:tgtEl>
                                        <p:attrNameLst>
                                          <p:attrName>ppt_y</p:attrName>
                                        </p:attrNameLst>
                                      </p:cBhvr>
                                      <p:tavLst>
                                        <p:tav tm="0">
                                          <p:val>
                                            <p:strVal val="#ppt_y"/>
                                          </p:val>
                                        </p:tav>
                                        <p:tav tm="100000">
                                          <p:val>
                                            <p:strVal val="#ppt_y"/>
                                          </p:val>
                                        </p:tav>
                                      </p:tavLst>
                                    </p:anim>
                                  </p:childTnLst>
                                </p:cTn>
                              </p:par>
                              <p:par>
                                <p:cTn id="220" presetID="1" presetClass="exit" presetSubtype="0" fill="hold" grpId="1" nodeType="withEffect">
                                  <p:stCondLst>
                                    <p:cond delay="1100"/>
                                  </p:stCondLst>
                                  <p:childTnLst>
                                    <p:set>
                                      <p:cBhvr>
                                        <p:cTn id="221" dur="1" fill="hold">
                                          <p:stCondLst>
                                            <p:cond delay="0"/>
                                          </p:stCondLst>
                                        </p:cTn>
                                        <p:tgtEl>
                                          <p:spTgt spid="109"/>
                                        </p:tgtEl>
                                        <p:attrNameLst>
                                          <p:attrName>style.visibility</p:attrName>
                                        </p:attrNameLst>
                                      </p:cBhvr>
                                      <p:to>
                                        <p:strVal val="hidden"/>
                                      </p:to>
                                    </p:set>
                                  </p:childTnLst>
                                </p:cTn>
                              </p:par>
                              <p:par>
                                <p:cTn id="222" presetID="1" presetClass="entr" presetSubtype="0" fill="hold" grpId="0" nodeType="withEffect">
                                  <p:stCondLst>
                                    <p:cond delay="1100"/>
                                  </p:stCondLst>
                                  <p:childTnLst>
                                    <p:set>
                                      <p:cBhvr>
                                        <p:cTn id="223" dur="1" fill="hold">
                                          <p:stCondLst>
                                            <p:cond delay="0"/>
                                          </p:stCondLst>
                                        </p:cTn>
                                        <p:tgtEl>
                                          <p:spTgt spid="108"/>
                                        </p:tgtEl>
                                        <p:attrNameLst>
                                          <p:attrName>style.visibility</p:attrName>
                                        </p:attrNameLst>
                                      </p:cBhvr>
                                      <p:to>
                                        <p:strVal val="visible"/>
                                      </p:to>
                                    </p:set>
                                  </p:childTnLst>
                                </p:cTn>
                              </p:par>
                            </p:childTnLst>
                          </p:cTn>
                        </p:par>
                        <p:par>
                          <p:cTn id="224" fill="hold">
                            <p:stCondLst>
                              <p:cond delay="38500"/>
                            </p:stCondLst>
                            <p:childTnLst>
                              <p:par>
                                <p:cTn id="225" presetID="2" presetClass="exit" presetSubtype="2" fill="hold" nodeType="afterEffect">
                                  <p:stCondLst>
                                    <p:cond delay="0"/>
                                  </p:stCondLst>
                                  <p:childTnLst>
                                    <p:anim calcmode="lin" valueType="num">
                                      <p:cBhvr additive="base">
                                        <p:cTn id="226" dur="500"/>
                                        <p:tgtEl>
                                          <p:spTgt spid="172054"/>
                                        </p:tgtEl>
                                        <p:attrNameLst>
                                          <p:attrName>ppt_x</p:attrName>
                                        </p:attrNameLst>
                                      </p:cBhvr>
                                      <p:tavLst>
                                        <p:tav tm="0">
                                          <p:val>
                                            <p:strVal val="ppt_x"/>
                                          </p:val>
                                        </p:tav>
                                        <p:tav tm="100000">
                                          <p:val>
                                            <p:strVal val="1+ppt_w/2"/>
                                          </p:val>
                                        </p:tav>
                                      </p:tavLst>
                                    </p:anim>
                                    <p:anim calcmode="lin" valueType="num">
                                      <p:cBhvr additive="base">
                                        <p:cTn id="227" dur="500"/>
                                        <p:tgtEl>
                                          <p:spTgt spid="172054"/>
                                        </p:tgtEl>
                                        <p:attrNameLst>
                                          <p:attrName>ppt_y</p:attrName>
                                        </p:attrNameLst>
                                      </p:cBhvr>
                                      <p:tavLst>
                                        <p:tav tm="0">
                                          <p:val>
                                            <p:strVal val="ppt_y"/>
                                          </p:val>
                                        </p:tav>
                                        <p:tav tm="100000">
                                          <p:val>
                                            <p:strVal val="ppt_y"/>
                                          </p:val>
                                        </p:tav>
                                      </p:tavLst>
                                    </p:anim>
                                    <p:set>
                                      <p:cBhvr>
                                        <p:cTn id="228" dur="1" fill="hold">
                                          <p:stCondLst>
                                            <p:cond delay="499"/>
                                          </p:stCondLst>
                                        </p:cTn>
                                        <p:tgtEl>
                                          <p:spTgt spid="172054"/>
                                        </p:tgtEl>
                                        <p:attrNameLst>
                                          <p:attrName>style.visibility</p:attrName>
                                        </p:attrNameLst>
                                      </p:cBhvr>
                                      <p:to>
                                        <p:strVal val="hidden"/>
                                      </p:to>
                                    </p:set>
                                  </p:childTnLst>
                                </p:cTn>
                              </p:par>
                              <p:par>
                                <p:cTn id="229" presetID="2" presetClass="entr" presetSubtype="8" fill="hold" nodeType="withEffect">
                                  <p:stCondLst>
                                    <p:cond delay="0"/>
                                  </p:stCondLst>
                                  <p:childTnLst>
                                    <p:set>
                                      <p:cBhvr>
                                        <p:cTn id="230" dur="1" fill="hold">
                                          <p:stCondLst>
                                            <p:cond delay="0"/>
                                          </p:stCondLst>
                                        </p:cTn>
                                        <p:tgtEl>
                                          <p:spTgt spid="172070"/>
                                        </p:tgtEl>
                                        <p:attrNameLst>
                                          <p:attrName>style.visibility</p:attrName>
                                        </p:attrNameLst>
                                      </p:cBhvr>
                                      <p:to>
                                        <p:strVal val="visible"/>
                                      </p:to>
                                    </p:set>
                                    <p:anim calcmode="lin" valueType="num">
                                      <p:cBhvr additive="base">
                                        <p:cTn id="231" dur="2000" fill="hold"/>
                                        <p:tgtEl>
                                          <p:spTgt spid="172070"/>
                                        </p:tgtEl>
                                        <p:attrNameLst>
                                          <p:attrName>ppt_x</p:attrName>
                                        </p:attrNameLst>
                                      </p:cBhvr>
                                      <p:tavLst>
                                        <p:tav tm="0">
                                          <p:val>
                                            <p:strVal val="0-#ppt_w/2"/>
                                          </p:val>
                                        </p:tav>
                                        <p:tav tm="100000">
                                          <p:val>
                                            <p:strVal val="#ppt_x"/>
                                          </p:val>
                                        </p:tav>
                                      </p:tavLst>
                                    </p:anim>
                                    <p:anim calcmode="lin" valueType="num">
                                      <p:cBhvr additive="base">
                                        <p:cTn id="232" dur="2000" fill="hold"/>
                                        <p:tgtEl>
                                          <p:spTgt spid="172070"/>
                                        </p:tgtEl>
                                        <p:attrNameLst>
                                          <p:attrName>ppt_y</p:attrName>
                                        </p:attrNameLst>
                                      </p:cBhvr>
                                      <p:tavLst>
                                        <p:tav tm="0">
                                          <p:val>
                                            <p:strVal val="#ppt_y"/>
                                          </p:val>
                                        </p:tav>
                                        <p:tav tm="100000">
                                          <p:val>
                                            <p:strVal val="#ppt_y"/>
                                          </p:val>
                                        </p:tav>
                                      </p:tavLst>
                                    </p:anim>
                                  </p:childTnLst>
                                </p:cTn>
                              </p:par>
                              <p:par>
                                <p:cTn id="233" presetID="1" presetClass="exit" presetSubtype="0" fill="hold" grpId="1" nodeType="withEffect">
                                  <p:stCondLst>
                                    <p:cond delay="1100"/>
                                  </p:stCondLst>
                                  <p:childTnLst>
                                    <p:set>
                                      <p:cBhvr>
                                        <p:cTn id="234" dur="1" fill="hold">
                                          <p:stCondLst>
                                            <p:cond delay="0"/>
                                          </p:stCondLst>
                                        </p:cTn>
                                        <p:tgtEl>
                                          <p:spTgt spid="108"/>
                                        </p:tgtEl>
                                        <p:attrNameLst>
                                          <p:attrName>style.visibility</p:attrName>
                                        </p:attrNameLst>
                                      </p:cBhvr>
                                      <p:to>
                                        <p:strVal val="hidden"/>
                                      </p:to>
                                    </p:set>
                                  </p:childTnLst>
                                </p:cTn>
                              </p:par>
                              <p:par>
                                <p:cTn id="235" presetID="1" presetClass="entr" presetSubtype="0" fill="hold" grpId="0" nodeType="withEffect">
                                  <p:stCondLst>
                                    <p:cond delay="1100"/>
                                  </p:stCondLst>
                                  <p:childTnLst>
                                    <p:set>
                                      <p:cBhvr>
                                        <p:cTn id="236" dur="1" fill="hold">
                                          <p:stCondLst>
                                            <p:cond delay="0"/>
                                          </p:stCondLst>
                                        </p:cTn>
                                        <p:tgtEl>
                                          <p:spTgt spid="107"/>
                                        </p:tgtEl>
                                        <p:attrNameLst>
                                          <p:attrName>style.visibility</p:attrName>
                                        </p:attrNameLst>
                                      </p:cBhvr>
                                      <p:to>
                                        <p:strVal val="visible"/>
                                      </p:to>
                                    </p:set>
                                  </p:childTnLst>
                                </p:cTn>
                              </p:par>
                            </p:childTnLst>
                          </p:cTn>
                        </p:par>
                        <p:par>
                          <p:cTn id="237" fill="hold">
                            <p:stCondLst>
                              <p:cond delay="40500"/>
                            </p:stCondLst>
                            <p:childTnLst>
                              <p:par>
                                <p:cTn id="238" presetID="2" presetClass="exit" presetSubtype="2" fill="hold" nodeType="afterEffect">
                                  <p:stCondLst>
                                    <p:cond delay="0"/>
                                  </p:stCondLst>
                                  <p:childTnLst>
                                    <p:anim calcmode="lin" valueType="num">
                                      <p:cBhvr additive="base">
                                        <p:cTn id="239" dur="500"/>
                                        <p:tgtEl>
                                          <p:spTgt spid="172070"/>
                                        </p:tgtEl>
                                        <p:attrNameLst>
                                          <p:attrName>ppt_x</p:attrName>
                                        </p:attrNameLst>
                                      </p:cBhvr>
                                      <p:tavLst>
                                        <p:tav tm="0">
                                          <p:val>
                                            <p:strVal val="ppt_x"/>
                                          </p:val>
                                        </p:tav>
                                        <p:tav tm="100000">
                                          <p:val>
                                            <p:strVal val="1+ppt_w/2"/>
                                          </p:val>
                                        </p:tav>
                                      </p:tavLst>
                                    </p:anim>
                                    <p:anim calcmode="lin" valueType="num">
                                      <p:cBhvr additive="base">
                                        <p:cTn id="240" dur="500"/>
                                        <p:tgtEl>
                                          <p:spTgt spid="172070"/>
                                        </p:tgtEl>
                                        <p:attrNameLst>
                                          <p:attrName>ppt_y</p:attrName>
                                        </p:attrNameLst>
                                      </p:cBhvr>
                                      <p:tavLst>
                                        <p:tav tm="0">
                                          <p:val>
                                            <p:strVal val="ppt_y"/>
                                          </p:val>
                                        </p:tav>
                                        <p:tav tm="100000">
                                          <p:val>
                                            <p:strVal val="ppt_y"/>
                                          </p:val>
                                        </p:tav>
                                      </p:tavLst>
                                    </p:anim>
                                    <p:set>
                                      <p:cBhvr>
                                        <p:cTn id="241" dur="1" fill="hold">
                                          <p:stCondLst>
                                            <p:cond delay="499"/>
                                          </p:stCondLst>
                                        </p:cTn>
                                        <p:tgtEl>
                                          <p:spTgt spid="172070"/>
                                        </p:tgtEl>
                                        <p:attrNameLst>
                                          <p:attrName>style.visibility</p:attrName>
                                        </p:attrNameLst>
                                      </p:cBhvr>
                                      <p:to>
                                        <p:strVal val="hidden"/>
                                      </p:to>
                                    </p:set>
                                  </p:childTnLst>
                                </p:cTn>
                              </p:par>
                              <p:par>
                                <p:cTn id="242" presetID="2" presetClass="entr" presetSubtype="8" fill="hold" nodeType="withEffect">
                                  <p:stCondLst>
                                    <p:cond delay="0"/>
                                  </p:stCondLst>
                                  <p:childTnLst>
                                    <p:set>
                                      <p:cBhvr>
                                        <p:cTn id="243" dur="1" fill="hold">
                                          <p:stCondLst>
                                            <p:cond delay="0"/>
                                          </p:stCondLst>
                                        </p:cTn>
                                        <p:tgtEl>
                                          <p:spTgt spid="172045"/>
                                        </p:tgtEl>
                                        <p:attrNameLst>
                                          <p:attrName>style.visibility</p:attrName>
                                        </p:attrNameLst>
                                      </p:cBhvr>
                                      <p:to>
                                        <p:strVal val="visible"/>
                                      </p:to>
                                    </p:set>
                                    <p:anim calcmode="lin" valueType="num">
                                      <p:cBhvr additive="base">
                                        <p:cTn id="244" dur="2000" fill="hold"/>
                                        <p:tgtEl>
                                          <p:spTgt spid="172045"/>
                                        </p:tgtEl>
                                        <p:attrNameLst>
                                          <p:attrName>ppt_x</p:attrName>
                                        </p:attrNameLst>
                                      </p:cBhvr>
                                      <p:tavLst>
                                        <p:tav tm="0">
                                          <p:val>
                                            <p:strVal val="0-#ppt_w/2"/>
                                          </p:val>
                                        </p:tav>
                                        <p:tav tm="100000">
                                          <p:val>
                                            <p:strVal val="#ppt_x"/>
                                          </p:val>
                                        </p:tav>
                                      </p:tavLst>
                                    </p:anim>
                                    <p:anim calcmode="lin" valueType="num">
                                      <p:cBhvr additive="base">
                                        <p:cTn id="245" dur="2000" fill="hold"/>
                                        <p:tgtEl>
                                          <p:spTgt spid="172045"/>
                                        </p:tgtEl>
                                        <p:attrNameLst>
                                          <p:attrName>ppt_y</p:attrName>
                                        </p:attrNameLst>
                                      </p:cBhvr>
                                      <p:tavLst>
                                        <p:tav tm="0">
                                          <p:val>
                                            <p:strVal val="#ppt_y"/>
                                          </p:val>
                                        </p:tav>
                                        <p:tav tm="100000">
                                          <p:val>
                                            <p:strVal val="#ppt_y"/>
                                          </p:val>
                                        </p:tav>
                                      </p:tavLst>
                                    </p:anim>
                                  </p:childTnLst>
                                </p:cTn>
                              </p:par>
                              <p:par>
                                <p:cTn id="246" presetID="1" presetClass="exit" presetSubtype="0" fill="hold" grpId="1" nodeType="withEffect">
                                  <p:stCondLst>
                                    <p:cond delay="1100"/>
                                  </p:stCondLst>
                                  <p:childTnLst>
                                    <p:set>
                                      <p:cBhvr>
                                        <p:cTn id="247" dur="1" fill="hold">
                                          <p:stCondLst>
                                            <p:cond delay="0"/>
                                          </p:stCondLst>
                                        </p:cTn>
                                        <p:tgtEl>
                                          <p:spTgt spid="107"/>
                                        </p:tgtEl>
                                        <p:attrNameLst>
                                          <p:attrName>style.visibility</p:attrName>
                                        </p:attrNameLst>
                                      </p:cBhvr>
                                      <p:to>
                                        <p:strVal val="hidden"/>
                                      </p:to>
                                    </p:set>
                                  </p:childTnLst>
                                </p:cTn>
                              </p:par>
                              <p:par>
                                <p:cTn id="248" presetID="1" presetClass="entr" presetSubtype="0" fill="hold" grpId="0" nodeType="withEffect">
                                  <p:stCondLst>
                                    <p:cond delay="1100"/>
                                  </p:stCondLst>
                                  <p:childTnLst>
                                    <p:set>
                                      <p:cBhvr>
                                        <p:cTn id="249" dur="1" fill="hold">
                                          <p:stCondLst>
                                            <p:cond delay="0"/>
                                          </p:stCondLst>
                                        </p:cTn>
                                        <p:tgtEl>
                                          <p:spTgt spid="106"/>
                                        </p:tgtEl>
                                        <p:attrNameLst>
                                          <p:attrName>style.visibility</p:attrName>
                                        </p:attrNameLst>
                                      </p:cBhvr>
                                      <p:to>
                                        <p:strVal val="visible"/>
                                      </p:to>
                                    </p:set>
                                  </p:childTnLst>
                                </p:cTn>
                              </p:par>
                            </p:childTnLst>
                          </p:cTn>
                        </p:par>
                        <p:par>
                          <p:cTn id="250" fill="hold">
                            <p:stCondLst>
                              <p:cond delay="42500"/>
                            </p:stCondLst>
                            <p:childTnLst>
                              <p:par>
                                <p:cTn id="251" presetID="2" presetClass="exit" presetSubtype="2" fill="hold" nodeType="afterEffect">
                                  <p:stCondLst>
                                    <p:cond delay="0"/>
                                  </p:stCondLst>
                                  <p:childTnLst>
                                    <p:anim calcmode="lin" valueType="num">
                                      <p:cBhvr additive="base">
                                        <p:cTn id="252" dur="500"/>
                                        <p:tgtEl>
                                          <p:spTgt spid="172045"/>
                                        </p:tgtEl>
                                        <p:attrNameLst>
                                          <p:attrName>ppt_x</p:attrName>
                                        </p:attrNameLst>
                                      </p:cBhvr>
                                      <p:tavLst>
                                        <p:tav tm="0">
                                          <p:val>
                                            <p:strVal val="ppt_x"/>
                                          </p:val>
                                        </p:tav>
                                        <p:tav tm="100000">
                                          <p:val>
                                            <p:strVal val="1+ppt_w/2"/>
                                          </p:val>
                                        </p:tav>
                                      </p:tavLst>
                                    </p:anim>
                                    <p:anim calcmode="lin" valueType="num">
                                      <p:cBhvr additive="base">
                                        <p:cTn id="253" dur="500"/>
                                        <p:tgtEl>
                                          <p:spTgt spid="172045"/>
                                        </p:tgtEl>
                                        <p:attrNameLst>
                                          <p:attrName>ppt_y</p:attrName>
                                        </p:attrNameLst>
                                      </p:cBhvr>
                                      <p:tavLst>
                                        <p:tav tm="0">
                                          <p:val>
                                            <p:strVal val="ppt_y"/>
                                          </p:val>
                                        </p:tav>
                                        <p:tav tm="100000">
                                          <p:val>
                                            <p:strVal val="ppt_y"/>
                                          </p:val>
                                        </p:tav>
                                      </p:tavLst>
                                    </p:anim>
                                    <p:set>
                                      <p:cBhvr>
                                        <p:cTn id="254" dur="1" fill="hold">
                                          <p:stCondLst>
                                            <p:cond delay="499"/>
                                          </p:stCondLst>
                                        </p:cTn>
                                        <p:tgtEl>
                                          <p:spTgt spid="172045"/>
                                        </p:tgtEl>
                                        <p:attrNameLst>
                                          <p:attrName>style.visibility</p:attrName>
                                        </p:attrNameLst>
                                      </p:cBhvr>
                                      <p:to>
                                        <p:strVal val="hidden"/>
                                      </p:to>
                                    </p:set>
                                  </p:childTnLst>
                                </p:cTn>
                              </p:par>
                              <p:par>
                                <p:cTn id="255" presetID="2" presetClass="entr" presetSubtype="8" fill="hold" nodeType="withEffect">
                                  <p:stCondLst>
                                    <p:cond delay="0"/>
                                  </p:stCondLst>
                                  <p:childTnLst>
                                    <p:set>
                                      <p:cBhvr>
                                        <p:cTn id="256" dur="1" fill="hold">
                                          <p:stCondLst>
                                            <p:cond delay="0"/>
                                          </p:stCondLst>
                                        </p:cTn>
                                        <p:tgtEl>
                                          <p:spTgt spid="172071"/>
                                        </p:tgtEl>
                                        <p:attrNameLst>
                                          <p:attrName>style.visibility</p:attrName>
                                        </p:attrNameLst>
                                      </p:cBhvr>
                                      <p:to>
                                        <p:strVal val="visible"/>
                                      </p:to>
                                    </p:set>
                                    <p:anim calcmode="lin" valueType="num">
                                      <p:cBhvr additive="base">
                                        <p:cTn id="257" dur="2000" fill="hold"/>
                                        <p:tgtEl>
                                          <p:spTgt spid="172071"/>
                                        </p:tgtEl>
                                        <p:attrNameLst>
                                          <p:attrName>ppt_x</p:attrName>
                                        </p:attrNameLst>
                                      </p:cBhvr>
                                      <p:tavLst>
                                        <p:tav tm="0">
                                          <p:val>
                                            <p:strVal val="0-#ppt_w/2"/>
                                          </p:val>
                                        </p:tav>
                                        <p:tav tm="100000">
                                          <p:val>
                                            <p:strVal val="#ppt_x"/>
                                          </p:val>
                                        </p:tav>
                                      </p:tavLst>
                                    </p:anim>
                                    <p:anim calcmode="lin" valueType="num">
                                      <p:cBhvr additive="base">
                                        <p:cTn id="258" dur="2000" fill="hold"/>
                                        <p:tgtEl>
                                          <p:spTgt spid="172071"/>
                                        </p:tgtEl>
                                        <p:attrNameLst>
                                          <p:attrName>ppt_y</p:attrName>
                                        </p:attrNameLst>
                                      </p:cBhvr>
                                      <p:tavLst>
                                        <p:tav tm="0">
                                          <p:val>
                                            <p:strVal val="#ppt_y"/>
                                          </p:val>
                                        </p:tav>
                                        <p:tav tm="100000">
                                          <p:val>
                                            <p:strVal val="#ppt_y"/>
                                          </p:val>
                                        </p:tav>
                                      </p:tavLst>
                                    </p:anim>
                                  </p:childTnLst>
                                </p:cTn>
                              </p:par>
                              <p:par>
                                <p:cTn id="259" presetID="1" presetClass="exit" presetSubtype="0" fill="hold" grpId="1" nodeType="withEffect">
                                  <p:stCondLst>
                                    <p:cond delay="1100"/>
                                  </p:stCondLst>
                                  <p:childTnLst>
                                    <p:set>
                                      <p:cBhvr>
                                        <p:cTn id="260" dur="1" fill="hold">
                                          <p:stCondLst>
                                            <p:cond delay="0"/>
                                          </p:stCondLst>
                                        </p:cTn>
                                        <p:tgtEl>
                                          <p:spTgt spid="106"/>
                                        </p:tgtEl>
                                        <p:attrNameLst>
                                          <p:attrName>style.visibility</p:attrName>
                                        </p:attrNameLst>
                                      </p:cBhvr>
                                      <p:to>
                                        <p:strVal val="hidden"/>
                                      </p:to>
                                    </p:set>
                                  </p:childTnLst>
                                </p:cTn>
                              </p:par>
                              <p:par>
                                <p:cTn id="261" presetID="1" presetClass="entr" presetSubtype="0" fill="hold" grpId="0" nodeType="withEffect">
                                  <p:stCondLst>
                                    <p:cond delay="1100"/>
                                  </p:stCondLst>
                                  <p:childTnLst>
                                    <p:set>
                                      <p:cBhvr>
                                        <p:cTn id="262" dur="1" fill="hold">
                                          <p:stCondLst>
                                            <p:cond delay="0"/>
                                          </p:stCondLst>
                                        </p:cTn>
                                        <p:tgtEl>
                                          <p:spTgt spid="105"/>
                                        </p:tgtEl>
                                        <p:attrNameLst>
                                          <p:attrName>style.visibility</p:attrName>
                                        </p:attrNameLst>
                                      </p:cBhvr>
                                      <p:to>
                                        <p:strVal val="visible"/>
                                      </p:to>
                                    </p:set>
                                  </p:childTnLst>
                                </p:cTn>
                              </p:par>
                            </p:childTnLst>
                          </p:cTn>
                        </p:par>
                        <p:par>
                          <p:cTn id="263" fill="hold">
                            <p:stCondLst>
                              <p:cond delay="44500"/>
                            </p:stCondLst>
                            <p:childTnLst>
                              <p:par>
                                <p:cTn id="264" presetID="2" presetClass="exit" presetSubtype="2" fill="hold" nodeType="afterEffect">
                                  <p:stCondLst>
                                    <p:cond delay="0"/>
                                  </p:stCondLst>
                                  <p:childTnLst>
                                    <p:anim calcmode="lin" valueType="num">
                                      <p:cBhvr additive="base">
                                        <p:cTn id="265" dur="500"/>
                                        <p:tgtEl>
                                          <p:spTgt spid="172071"/>
                                        </p:tgtEl>
                                        <p:attrNameLst>
                                          <p:attrName>ppt_x</p:attrName>
                                        </p:attrNameLst>
                                      </p:cBhvr>
                                      <p:tavLst>
                                        <p:tav tm="0">
                                          <p:val>
                                            <p:strVal val="ppt_x"/>
                                          </p:val>
                                        </p:tav>
                                        <p:tav tm="100000">
                                          <p:val>
                                            <p:strVal val="1+ppt_w/2"/>
                                          </p:val>
                                        </p:tav>
                                      </p:tavLst>
                                    </p:anim>
                                    <p:anim calcmode="lin" valueType="num">
                                      <p:cBhvr additive="base">
                                        <p:cTn id="266" dur="500"/>
                                        <p:tgtEl>
                                          <p:spTgt spid="172071"/>
                                        </p:tgtEl>
                                        <p:attrNameLst>
                                          <p:attrName>ppt_y</p:attrName>
                                        </p:attrNameLst>
                                      </p:cBhvr>
                                      <p:tavLst>
                                        <p:tav tm="0">
                                          <p:val>
                                            <p:strVal val="ppt_y"/>
                                          </p:val>
                                        </p:tav>
                                        <p:tav tm="100000">
                                          <p:val>
                                            <p:strVal val="ppt_y"/>
                                          </p:val>
                                        </p:tav>
                                      </p:tavLst>
                                    </p:anim>
                                    <p:set>
                                      <p:cBhvr>
                                        <p:cTn id="267" dur="1" fill="hold">
                                          <p:stCondLst>
                                            <p:cond delay="499"/>
                                          </p:stCondLst>
                                        </p:cTn>
                                        <p:tgtEl>
                                          <p:spTgt spid="172071"/>
                                        </p:tgtEl>
                                        <p:attrNameLst>
                                          <p:attrName>style.visibility</p:attrName>
                                        </p:attrNameLst>
                                      </p:cBhvr>
                                      <p:to>
                                        <p:strVal val="hidden"/>
                                      </p:to>
                                    </p:set>
                                  </p:childTnLst>
                                </p:cTn>
                              </p:par>
                              <p:par>
                                <p:cTn id="268" presetID="2" presetClass="entr" presetSubtype="8" fill="hold" nodeType="withEffect">
                                  <p:stCondLst>
                                    <p:cond delay="0"/>
                                  </p:stCondLst>
                                  <p:childTnLst>
                                    <p:set>
                                      <p:cBhvr>
                                        <p:cTn id="269" dur="1" fill="hold">
                                          <p:stCondLst>
                                            <p:cond delay="0"/>
                                          </p:stCondLst>
                                        </p:cTn>
                                        <p:tgtEl>
                                          <p:spTgt spid="172072"/>
                                        </p:tgtEl>
                                        <p:attrNameLst>
                                          <p:attrName>style.visibility</p:attrName>
                                        </p:attrNameLst>
                                      </p:cBhvr>
                                      <p:to>
                                        <p:strVal val="visible"/>
                                      </p:to>
                                    </p:set>
                                    <p:anim calcmode="lin" valueType="num">
                                      <p:cBhvr additive="base">
                                        <p:cTn id="270" dur="2000" fill="hold"/>
                                        <p:tgtEl>
                                          <p:spTgt spid="172072"/>
                                        </p:tgtEl>
                                        <p:attrNameLst>
                                          <p:attrName>ppt_x</p:attrName>
                                        </p:attrNameLst>
                                      </p:cBhvr>
                                      <p:tavLst>
                                        <p:tav tm="0">
                                          <p:val>
                                            <p:strVal val="0-#ppt_w/2"/>
                                          </p:val>
                                        </p:tav>
                                        <p:tav tm="100000">
                                          <p:val>
                                            <p:strVal val="#ppt_x"/>
                                          </p:val>
                                        </p:tav>
                                      </p:tavLst>
                                    </p:anim>
                                    <p:anim calcmode="lin" valueType="num">
                                      <p:cBhvr additive="base">
                                        <p:cTn id="271" dur="2000" fill="hold"/>
                                        <p:tgtEl>
                                          <p:spTgt spid="172072"/>
                                        </p:tgtEl>
                                        <p:attrNameLst>
                                          <p:attrName>ppt_y</p:attrName>
                                        </p:attrNameLst>
                                      </p:cBhvr>
                                      <p:tavLst>
                                        <p:tav tm="0">
                                          <p:val>
                                            <p:strVal val="#ppt_y"/>
                                          </p:val>
                                        </p:tav>
                                        <p:tav tm="100000">
                                          <p:val>
                                            <p:strVal val="#ppt_y"/>
                                          </p:val>
                                        </p:tav>
                                      </p:tavLst>
                                    </p:anim>
                                  </p:childTnLst>
                                </p:cTn>
                              </p:par>
                              <p:par>
                                <p:cTn id="272" presetID="1" presetClass="exit" presetSubtype="0" fill="hold" grpId="1" nodeType="withEffect">
                                  <p:stCondLst>
                                    <p:cond delay="1100"/>
                                  </p:stCondLst>
                                  <p:childTnLst>
                                    <p:set>
                                      <p:cBhvr>
                                        <p:cTn id="273" dur="1" fill="hold">
                                          <p:stCondLst>
                                            <p:cond delay="0"/>
                                          </p:stCondLst>
                                        </p:cTn>
                                        <p:tgtEl>
                                          <p:spTgt spid="105"/>
                                        </p:tgtEl>
                                        <p:attrNameLst>
                                          <p:attrName>style.visibility</p:attrName>
                                        </p:attrNameLst>
                                      </p:cBhvr>
                                      <p:to>
                                        <p:strVal val="hidden"/>
                                      </p:to>
                                    </p:set>
                                  </p:childTnLst>
                                </p:cTn>
                              </p:par>
                              <p:par>
                                <p:cTn id="274" presetID="1" presetClass="entr" presetSubtype="0" fill="hold" grpId="0" nodeType="withEffect">
                                  <p:stCondLst>
                                    <p:cond delay="1100"/>
                                  </p:stCondLst>
                                  <p:childTnLst>
                                    <p:set>
                                      <p:cBhvr>
                                        <p:cTn id="275" dur="1" fill="hold">
                                          <p:stCondLst>
                                            <p:cond delay="0"/>
                                          </p:stCondLst>
                                        </p:cTn>
                                        <p:tgtEl>
                                          <p:spTgt spid="104"/>
                                        </p:tgtEl>
                                        <p:attrNameLst>
                                          <p:attrName>style.visibility</p:attrName>
                                        </p:attrNameLst>
                                      </p:cBhvr>
                                      <p:to>
                                        <p:strVal val="visible"/>
                                      </p:to>
                                    </p:set>
                                  </p:childTnLst>
                                </p:cTn>
                              </p:par>
                            </p:childTnLst>
                          </p:cTn>
                        </p:par>
                        <p:par>
                          <p:cTn id="276" fill="hold">
                            <p:stCondLst>
                              <p:cond delay="46500"/>
                            </p:stCondLst>
                            <p:childTnLst>
                              <p:par>
                                <p:cTn id="277" presetID="2" presetClass="exit" presetSubtype="2" fill="hold" nodeType="afterEffect">
                                  <p:stCondLst>
                                    <p:cond delay="0"/>
                                  </p:stCondLst>
                                  <p:childTnLst>
                                    <p:anim calcmode="lin" valueType="num">
                                      <p:cBhvr additive="base">
                                        <p:cTn id="278" dur="500"/>
                                        <p:tgtEl>
                                          <p:spTgt spid="172072"/>
                                        </p:tgtEl>
                                        <p:attrNameLst>
                                          <p:attrName>ppt_x</p:attrName>
                                        </p:attrNameLst>
                                      </p:cBhvr>
                                      <p:tavLst>
                                        <p:tav tm="0">
                                          <p:val>
                                            <p:strVal val="ppt_x"/>
                                          </p:val>
                                        </p:tav>
                                        <p:tav tm="100000">
                                          <p:val>
                                            <p:strVal val="1+ppt_w/2"/>
                                          </p:val>
                                        </p:tav>
                                      </p:tavLst>
                                    </p:anim>
                                    <p:anim calcmode="lin" valueType="num">
                                      <p:cBhvr additive="base">
                                        <p:cTn id="279" dur="500"/>
                                        <p:tgtEl>
                                          <p:spTgt spid="172072"/>
                                        </p:tgtEl>
                                        <p:attrNameLst>
                                          <p:attrName>ppt_y</p:attrName>
                                        </p:attrNameLst>
                                      </p:cBhvr>
                                      <p:tavLst>
                                        <p:tav tm="0">
                                          <p:val>
                                            <p:strVal val="ppt_y"/>
                                          </p:val>
                                        </p:tav>
                                        <p:tav tm="100000">
                                          <p:val>
                                            <p:strVal val="ppt_y"/>
                                          </p:val>
                                        </p:tav>
                                      </p:tavLst>
                                    </p:anim>
                                    <p:set>
                                      <p:cBhvr>
                                        <p:cTn id="280" dur="1" fill="hold">
                                          <p:stCondLst>
                                            <p:cond delay="499"/>
                                          </p:stCondLst>
                                        </p:cTn>
                                        <p:tgtEl>
                                          <p:spTgt spid="172072"/>
                                        </p:tgtEl>
                                        <p:attrNameLst>
                                          <p:attrName>style.visibility</p:attrName>
                                        </p:attrNameLst>
                                      </p:cBhvr>
                                      <p:to>
                                        <p:strVal val="hidden"/>
                                      </p:to>
                                    </p:set>
                                  </p:childTnLst>
                                </p:cTn>
                              </p:par>
                              <p:par>
                                <p:cTn id="281" presetID="2" presetClass="entr" presetSubtype="8" fill="hold" nodeType="withEffect">
                                  <p:stCondLst>
                                    <p:cond delay="0"/>
                                  </p:stCondLst>
                                  <p:childTnLst>
                                    <p:set>
                                      <p:cBhvr>
                                        <p:cTn id="282" dur="1" fill="hold">
                                          <p:stCondLst>
                                            <p:cond delay="0"/>
                                          </p:stCondLst>
                                        </p:cTn>
                                        <p:tgtEl>
                                          <p:spTgt spid="172078"/>
                                        </p:tgtEl>
                                        <p:attrNameLst>
                                          <p:attrName>style.visibility</p:attrName>
                                        </p:attrNameLst>
                                      </p:cBhvr>
                                      <p:to>
                                        <p:strVal val="visible"/>
                                      </p:to>
                                    </p:set>
                                    <p:anim calcmode="lin" valueType="num">
                                      <p:cBhvr additive="base">
                                        <p:cTn id="283" dur="3000" fill="hold"/>
                                        <p:tgtEl>
                                          <p:spTgt spid="172078"/>
                                        </p:tgtEl>
                                        <p:attrNameLst>
                                          <p:attrName>ppt_x</p:attrName>
                                        </p:attrNameLst>
                                      </p:cBhvr>
                                      <p:tavLst>
                                        <p:tav tm="0">
                                          <p:val>
                                            <p:strVal val="0-#ppt_w/2"/>
                                          </p:val>
                                        </p:tav>
                                        <p:tav tm="100000">
                                          <p:val>
                                            <p:strVal val="#ppt_x"/>
                                          </p:val>
                                        </p:tav>
                                      </p:tavLst>
                                    </p:anim>
                                    <p:anim calcmode="lin" valueType="num">
                                      <p:cBhvr additive="base">
                                        <p:cTn id="284" dur="3000" fill="hold"/>
                                        <p:tgtEl>
                                          <p:spTgt spid="172078"/>
                                        </p:tgtEl>
                                        <p:attrNameLst>
                                          <p:attrName>ppt_y</p:attrName>
                                        </p:attrNameLst>
                                      </p:cBhvr>
                                      <p:tavLst>
                                        <p:tav tm="0">
                                          <p:val>
                                            <p:strVal val="#ppt_y"/>
                                          </p:val>
                                        </p:tav>
                                        <p:tav tm="100000">
                                          <p:val>
                                            <p:strVal val="#ppt_y"/>
                                          </p:val>
                                        </p:tav>
                                      </p:tavLst>
                                    </p:anim>
                                  </p:childTnLst>
                                </p:cTn>
                              </p:par>
                              <p:par>
                                <p:cTn id="285" presetID="1" presetClass="exit" presetSubtype="0" fill="hold" grpId="1" nodeType="withEffect">
                                  <p:stCondLst>
                                    <p:cond delay="1300"/>
                                  </p:stCondLst>
                                  <p:childTnLst>
                                    <p:set>
                                      <p:cBhvr>
                                        <p:cTn id="286" dur="1" fill="hold">
                                          <p:stCondLst>
                                            <p:cond delay="0"/>
                                          </p:stCondLst>
                                        </p:cTn>
                                        <p:tgtEl>
                                          <p:spTgt spid="104"/>
                                        </p:tgtEl>
                                        <p:attrNameLst>
                                          <p:attrName>style.visibility</p:attrName>
                                        </p:attrNameLst>
                                      </p:cBhvr>
                                      <p:to>
                                        <p:strVal val="hidden"/>
                                      </p:to>
                                    </p:set>
                                  </p:childTnLst>
                                </p:cTn>
                              </p:par>
                              <p:par>
                                <p:cTn id="287" presetID="1" presetClass="entr" presetSubtype="0" fill="hold" grpId="0" nodeType="withEffect">
                                  <p:stCondLst>
                                    <p:cond delay="1300"/>
                                  </p:stCondLst>
                                  <p:childTnLst>
                                    <p:set>
                                      <p:cBhvr>
                                        <p:cTn id="288" dur="1" fill="hold">
                                          <p:stCondLst>
                                            <p:cond delay="0"/>
                                          </p:stCondLst>
                                        </p:cTn>
                                        <p:tgtEl>
                                          <p:spTgt spid="103"/>
                                        </p:tgtEl>
                                        <p:attrNameLst>
                                          <p:attrName>style.visibility</p:attrName>
                                        </p:attrNameLst>
                                      </p:cBhvr>
                                      <p:to>
                                        <p:strVal val="visible"/>
                                      </p:to>
                                    </p:set>
                                  </p:childTnLst>
                                </p:cTn>
                              </p:par>
                            </p:childTnLst>
                          </p:cTn>
                        </p:par>
                        <p:par>
                          <p:cTn id="289" fill="hold">
                            <p:stCondLst>
                              <p:cond delay="49500"/>
                            </p:stCondLst>
                            <p:childTnLst>
                              <p:par>
                                <p:cTn id="290" presetID="2" presetClass="exit" presetSubtype="2" fill="hold" nodeType="afterEffect">
                                  <p:stCondLst>
                                    <p:cond delay="0"/>
                                  </p:stCondLst>
                                  <p:childTnLst>
                                    <p:anim calcmode="lin" valueType="num">
                                      <p:cBhvr additive="base">
                                        <p:cTn id="291" dur="500"/>
                                        <p:tgtEl>
                                          <p:spTgt spid="172078"/>
                                        </p:tgtEl>
                                        <p:attrNameLst>
                                          <p:attrName>ppt_x</p:attrName>
                                        </p:attrNameLst>
                                      </p:cBhvr>
                                      <p:tavLst>
                                        <p:tav tm="0">
                                          <p:val>
                                            <p:strVal val="ppt_x"/>
                                          </p:val>
                                        </p:tav>
                                        <p:tav tm="100000">
                                          <p:val>
                                            <p:strVal val="1+ppt_w/2"/>
                                          </p:val>
                                        </p:tav>
                                      </p:tavLst>
                                    </p:anim>
                                    <p:anim calcmode="lin" valueType="num">
                                      <p:cBhvr additive="base">
                                        <p:cTn id="292" dur="500"/>
                                        <p:tgtEl>
                                          <p:spTgt spid="172078"/>
                                        </p:tgtEl>
                                        <p:attrNameLst>
                                          <p:attrName>ppt_y</p:attrName>
                                        </p:attrNameLst>
                                      </p:cBhvr>
                                      <p:tavLst>
                                        <p:tav tm="0">
                                          <p:val>
                                            <p:strVal val="ppt_y"/>
                                          </p:val>
                                        </p:tav>
                                        <p:tav tm="100000">
                                          <p:val>
                                            <p:strVal val="ppt_y"/>
                                          </p:val>
                                        </p:tav>
                                      </p:tavLst>
                                    </p:anim>
                                    <p:set>
                                      <p:cBhvr>
                                        <p:cTn id="293" dur="1" fill="hold">
                                          <p:stCondLst>
                                            <p:cond delay="499"/>
                                          </p:stCondLst>
                                        </p:cTn>
                                        <p:tgtEl>
                                          <p:spTgt spid="172078"/>
                                        </p:tgtEl>
                                        <p:attrNameLst>
                                          <p:attrName>style.visibility</p:attrName>
                                        </p:attrNameLst>
                                      </p:cBhvr>
                                      <p:to>
                                        <p:strVal val="hidden"/>
                                      </p:to>
                                    </p:set>
                                  </p:childTnLst>
                                </p:cTn>
                              </p:par>
                              <p:par>
                                <p:cTn id="294" presetID="2" presetClass="entr" presetSubtype="8" fill="hold" nodeType="withEffect">
                                  <p:stCondLst>
                                    <p:cond delay="0"/>
                                  </p:stCondLst>
                                  <p:childTnLst>
                                    <p:set>
                                      <p:cBhvr>
                                        <p:cTn id="295" dur="1" fill="hold">
                                          <p:stCondLst>
                                            <p:cond delay="0"/>
                                          </p:stCondLst>
                                        </p:cTn>
                                        <p:tgtEl>
                                          <p:spTgt spid="172040"/>
                                        </p:tgtEl>
                                        <p:attrNameLst>
                                          <p:attrName>style.visibility</p:attrName>
                                        </p:attrNameLst>
                                      </p:cBhvr>
                                      <p:to>
                                        <p:strVal val="visible"/>
                                      </p:to>
                                    </p:set>
                                    <p:anim calcmode="lin" valueType="num">
                                      <p:cBhvr additive="base">
                                        <p:cTn id="296" dur="2000" fill="hold"/>
                                        <p:tgtEl>
                                          <p:spTgt spid="172040"/>
                                        </p:tgtEl>
                                        <p:attrNameLst>
                                          <p:attrName>ppt_x</p:attrName>
                                        </p:attrNameLst>
                                      </p:cBhvr>
                                      <p:tavLst>
                                        <p:tav tm="0">
                                          <p:val>
                                            <p:strVal val="0-#ppt_w/2"/>
                                          </p:val>
                                        </p:tav>
                                        <p:tav tm="100000">
                                          <p:val>
                                            <p:strVal val="#ppt_x"/>
                                          </p:val>
                                        </p:tav>
                                      </p:tavLst>
                                    </p:anim>
                                    <p:anim calcmode="lin" valueType="num">
                                      <p:cBhvr additive="base">
                                        <p:cTn id="297" dur="2000" fill="hold"/>
                                        <p:tgtEl>
                                          <p:spTgt spid="172040"/>
                                        </p:tgtEl>
                                        <p:attrNameLst>
                                          <p:attrName>ppt_y</p:attrName>
                                        </p:attrNameLst>
                                      </p:cBhvr>
                                      <p:tavLst>
                                        <p:tav tm="0">
                                          <p:val>
                                            <p:strVal val="#ppt_y"/>
                                          </p:val>
                                        </p:tav>
                                        <p:tav tm="100000">
                                          <p:val>
                                            <p:strVal val="#ppt_y"/>
                                          </p:val>
                                        </p:tav>
                                      </p:tavLst>
                                    </p:anim>
                                  </p:childTnLst>
                                </p:cTn>
                              </p:par>
                              <p:par>
                                <p:cTn id="298" presetID="1" presetClass="exit" presetSubtype="0" fill="hold" grpId="1" nodeType="withEffect">
                                  <p:stCondLst>
                                    <p:cond delay="1100"/>
                                  </p:stCondLst>
                                  <p:childTnLst>
                                    <p:set>
                                      <p:cBhvr>
                                        <p:cTn id="299" dur="1" fill="hold">
                                          <p:stCondLst>
                                            <p:cond delay="0"/>
                                          </p:stCondLst>
                                        </p:cTn>
                                        <p:tgtEl>
                                          <p:spTgt spid="103"/>
                                        </p:tgtEl>
                                        <p:attrNameLst>
                                          <p:attrName>style.visibility</p:attrName>
                                        </p:attrNameLst>
                                      </p:cBhvr>
                                      <p:to>
                                        <p:strVal val="hidden"/>
                                      </p:to>
                                    </p:set>
                                  </p:childTnLst>
                                </p:cTn>
                              </p:par>
                              <p:par>
                                <p:cTn id="300" presetID="1" presetClass="entr" presetSubtype="0" fill="hold" grpId="0" nodeType="withEffect">
                                  <p:stCondLst>
                                    <p:cond delay="1100"/>
                                  </p:stCondLst>
                                  <p:childTnLst>
                                    <p:set>
                                      <p:cBhvr>
                                        <p:cTn id="301" dur="1" fill="hold">
                                          <p:stCondLst>
                                            <p:cond delay="0"/>
                                          </p:stCondLst>
                                        </p:cTn>
                                        <p:tgtEl>
                                          <p:spTgt spid="102"/>
                                        </p:tgtEl>
                                        <p:attrNameLst>
                                          <p:attrName>style.visibility</p:attrName>
                                        </p:attrNameLst>
                                      </p:cBhvr>
                                      <p:to>
                                        <p:strVal val="visible"/>
                                      </p:to>
                                    </p:set>
                                  </p:childTnLst>
                                </p:cTn>
                              </p:par>
                            </p:childTnLst>
                          </p:cTn>
                        </p:par>
                        <p:par>
                          <p:cTn id="302" fill="hold">
                            <p:stCondLst>
                              <p:cond delay="51500"/>
                            </p:stCondLst>
                            <p:childTnLst>
                              <p:par>
                                <p:cTn id="303" presetID="2" presetClass="exit" presetSubtype="2" fill="hold" nodeType="afterEffect">
                                  <p:stCondLst>
                                    <p:cond delay="0"/>
                                  </p:stCondLst>
                                  <p:childTnLst>
                                    <p:anim calcmode="lin" valueType="num">
                                      <p:cBhvr additive="base">
                                        <p:cTn id="304" dur="500"/>
                                        <p:tgtEl>
                                          <p:spTgt spid="172040"/>
                                        </p:tgtEl>
                                        <p:attrNameLst>
                                          <p:attrName>ppt_x</p:attrName>
                                        </p:attrNameLst>
                                      </p:cBhvr>
                                      <p:tavLst>
                                        <p:tav tm="0">
                                          <p:val>
                                            <p:strVal val="ppt_x"/>
                                          </p:val>
                                        </p:tav>
                                        <p:tav tm="100000">
                                          <p:val>
                                            <p:strVal val="1+ppt_w/2"/>
                                          </p:val>
                                        </p:tav>
                                      </p:tavLst>
                                    </p:anim>
                                    <p:anim calcmode="lin" valueType="num">
                                      <p:cBhvr additive="base">
                                        <p:cTn id="305" dur="500"/>
                                        <p:tgtEl>
                                          <p:spTgt spid="172040"/>
                                        </p:tgtEl>
                                        <p:attrNameLst>
                                          <p:attrName>ppt_y</p:attrName>
                                        </p:attrNameLst>
                                      </p:cBhvr>
                                      <p:tavLst>
                                        <p:tav tm="0">
                                          <p:val>
                                            <p:strVal val="ppt_y"/>
                                          </p:val>
                                        </p:tav>
                                        <p:tav tm="100000">
                                          <p:val>
                                            <p:strVal val="ppt_y"/>
                                          </p:val>
                                        </p:tav>
                                      </p:tavLst>
                                    </p:anim>
                                    <p:set>
                                      <p:cBhvr>
                                        <p:cTn id="306" dur="1" fill="hold">
                                          <p:stCondLst>
                                            <p:cond delay="499"/>
                                          </p:stCondLst>
                                        </p:cTn>
                                        <p:tgtEl>
                                          <p:spTgt spid="1720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8" name="Rectangle 2"/>
          <p:cNvSpPr txBox="1">
            <a:spLocks noChangeArrowheads="1"/>
          </p:cNvSpPr>
          <p:nvPr/>
        </p:nvSpPr>
        <p:spPr>
          <a:xfrm>
            <a:off x="762000" y="381000"/>
            <a:ext cx="3733800" cy="533400"/>
          </a:xfrm>
          <a:prstGeom prst="rect">
            <a:avLst/>
          </a:prstGeom>
        </p:spPr>
        <p:txBody>
          <a:bodyP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b="1" dirty="0" smtClean="0">
                <a:solidFill>
                  <a:srgbClr val="660000"/>
                </a:solidFill>
                <a:latin typeface="+mj-lt"/>
                <a:ea typeface="+mj-ea"/>
                <a:cs typeface="+mj-cs"/>
              </a:rPr>
              <a:t>Statewide Station Locations</a:t>
            </a:r>
            <a:endParaRPr kumimoji="0" lang="en-US" sz="2500" b="0" i="0" u="sng" strike="noStrike" kern="1200" cap="none" spc="0" normalizeH="0" baseline="0" noProof="0" dirty="0" smtClean="0">
              <a:ln>
                <a:noFill/>
              </a:ln>
              <a:solidFill>
                <a:srgbClr val="660000"/>
              </a:solidFill>
              <a:effectLst/>
              <a:uLnTx/>
              <a:uFillTx/>
              <a:latin typeface="+mj-lt"/>
              <a:ea typeface="+mj-ea"/>
              <a:cs typeface="+mj-cs"/>
            </a:endParaRPr>
          </a:p>
        </p:txBody>
      </p:sp>
      <p:sp>
        <p:nvSpPr>
          <p:cNvPr id="9" name="TextBox 8"/>
          <p:cNvSpPr txBox="1"/>
          <p:nvPr/>
        </p:nvSpPr>
        <p:spPr>
          <a:xfrm>
            <a:off x="952500" y="1025009"/>
            <a:ext cx="7696200" cy="369332"/>
          </a:xfrm>
          <a:prstGeom prst="rect">
            <a:avLst/>
          </a:prstGeom>
          <a:noFill/>
        </p:spPr>
        <p:txBody>
          <a:bodyPr wrap="square" rtlCol="0">
            <a:spAutoFit/>
          </a:bodyPr>
          <a:lstStyle/>
          <a:p>
            <a:pPr algn="ctr"/>
            <a:r>
              <a:rPr lang="en-US" b="1" dirty="0" smtClean="0"/>
              <a:t>Segments on all state-maintained routes + local rural minor collector and above</a:t>
            </a:r>
            <a:endParaRPr lang="en-US" dirty="0"/>
          </a:p>
        </p:txBody>
      </p:sp>
      <p:pic>
        <p:nvPicPr>
          <p:cNvPr id="342017" name="Picture 1"/>
          <p:cNvPicPr>
            <a:picLocks noGrp="1" noChangeAspect="1" noChangeArrowheads="1"/>
          </p:cNvPicPr>
          <p:nvPr>
            <p:ph sz="half" idx="4294967295"/>
          </p:nvPr>
        </p:nvPicPr>
        <p:blipFill>
          <a:blip r:embed="rId3" cstate="print"/>
          <a:srcRect/>
          <a:stretch>
            <a:fillRect/>
          </a:stretch>
        </p:blipFill>
        <p:spPr bwMode="auto">
          <a:xfrm>
            <a:off x="1676400" y="1828800"/>
            <a:ext cx="6867525" cy="3932138"/>
          </a:xfrm>
          <a:prstGeom prst="rect">
            <a:avLst/>
          </a:prstGeom>
          <a:noFill/>
          <a:ln w="9525">
            <a:noFill/>
            <a:miter lim="800000"/>
            <a:headEnd/>
            <a:tailEnd/>
          </a:ln>
        </p:spPr>
      </p:pic>
      <p:sp>
        <p:nvSpPr>
          <p:cNvPr id="10" name="TextBox 9"/>
          <p:cNvSpPr txBox="1"/>
          <p:nvPr/>
        </p:nvSpPr>
        <p:spPr>
          <a:xfrm>
            <a:off x="8001000" y="6553200"/>
            <a:ext cx="914400" cy="276999"/>
          </a:xfrm>
          <a:prstGeom prst="rect">
            <a:avLst/>
          </a:prstGeom>
          <a:noFill/>
        </p:spPr>
        <p:txBody>
          <a:bodyPr wrap="square" rtlCol="0">
            <a:spAutoFit/>
          </a:bodyPr>
          <a:lstStyle/>
          <a:p>
            <a:r>
              <a:rPr lang="en-US" sz="1200" dirty="0" smtClean="0"/>
              <a:t>TEMAC 02</a:t>
            </a:r>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676400" y="1600200"/>
            <a:ext cx="6858000" cy="5110905"/>
          </a:xfrm>
          <a:prstGeom prst="rect">
            <a:avLst/>
          </a:prstGeom>
          <a:noFill/>
          <a:ln w="9525">
            <a:noFill/>
            <a:miter lim="800000"/>
            <a:headEnd/>
            <a:tailEnd/>
          </a:ln>
          <a:effectLst/>
        </p:spPr>
      </p:pic>
      <p:sp>
        <p:nvSpPr>
          <p:cNvPr id="3"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002147"/>
                </a:solidFill>
              </a:rPr>
              <a:t>Strategic Planning Branch</a:t>
            </a:r>
            <a:endParaRPr lang="en-US" sz="2700" u="sng" dirty="0" smtClean="0">
              <a:solidFill>
                <a:srgbClr val="002147"/>
              </a:solidFill>
            </a:endParaRPr>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4" name="Picture 6"/>
          <p:cNvPicPr>
            <a:picLocks noChangeAspect="1" noChangeArrowheads="1"/>
          </p:cNvPicPr>
          <p:nvPr/>
        </p:nvPicPr>
        <p:blipFill>
          <a:blip r:embed="rId3" cstate="print"/>
          <a:srcRect/>
          <a:stretch>
            <a:fillRect/>
          </a:stretch>
        </p:blipFill>
        <p:spPr bwMode="auto">
          <a:xfrm>
            <a:off x="1524000" y="2286000"/>
            <a:ext cx="6867144" cy="2769010"/>
          </a:xfrm>
          <a:prstGeom prst="rect">
            <a:avLst/>
          </a:prstGeom>
          <a:noFill/>
          <a:ln w="9525">
            <a:noFill/>
            <a:miter lim="800000"/>
            <a:headEnd/>
            <a:tailEnd/>
          </a:ln>
        </p:spPr>
      </p:pic>
      <p:pic>
        <p:nvPicPr>
          <p:cNvPr id="15" name="Picture 14" descr="Picture1.jpg"/>
          <p:cNvPicPr>
            <a:picLocks noChangeAspect="1"/>
          </p:cNvPicPr>
          <p:nvPr/>
        </p:nvPicPr>
        <p:blipFill>
          <a:blip r:embed="rId4" cstate="print"/>
          <a:srcRect/>
          <a:stretch>
            <a:fillRect/>
          </a:stretch>
        </p:blipFill>
        <p:spPr bwMode="auto">
          <a:xfrm>
            <a:off x="1524000" y="1447800"/>
            <a:ext cx="6858000" cy="4888871"/>
          </a:xfrm>
          <a:prstGeom prst="rect">
            <a:avLst/>
          </a:prstGeom>
          <a:noFill/>
          <a:ln w="9525">
            <a:noFill/>
            <a:miter lim="800000"/>
            <a:headEnd/>
            <a:tailEnd/>
          </a:ln>
        </p:spPr>
      </p:pic>
      <p:pic>
        <p:nvPicPr>
          <p:cNvPr id="16" name="Picture 15" descr="manual counts.jpg"/>
          <p:cNvPicPr>
            <a:picLocks noChangeAspect="1"/>
          </p:cNvPicPr>
          <p:nvPr/>
        </p:nvPicPr>
        <p:blipFill>
          <a:blip r:embed="rId5" cstate="print"/>
          <a:stretch>
            <a:fillRect/>
          </a:stretch>
        </p:blipFill>
        <p:spPr>
          <a:xfrm>
            <a:off x="1524000" y="1447800"/>
            <a:ext cx="6858000" cy="5170932"/>
          </a:xfrm>
          <a:prstGeom prst="rect">
            <a:avLst/>
          </a:prstGeom>
        </p:spPr>
      </p:pic>
      <p:pic>
        <p:nvPicPr>
          <p:cNvPr id="19" name="Picture 6" descr="100_1370"/>
          <p:cNvPicPr>
            <a:picLocks noChangeAspect="1" noChangeArrowheads="1"/>
          </p:cNvPicPr>
          <p:nvPr/>
        </p:nvPicPr>
        <p:blipFill>
          <a:blip r:embed="rId6" cstate="print"/>
          <a:srcRect/>
          <a:stretch>
            <a:fillRect/>
          </a:stretch>
        </p:blipFill>
        <p:spPr>
          <a:xfrm>
            <a:off x="1524000" y="1524000"/>
            <a:ext cx="6858000" cy="4404221"/>
          </a:xfrm>
          <a:prstGeom prst="rect">
            <a:avLst/>
          </a:prstGeom>
          <a:noFill/>
        </p:spPr>
      </p:pic>
      <p:pic>
        <p:nvPicPr>
          <p:cNvPr id="20" name="Picture 19" descr="jamar.gif"/>
          <p:cNvPicPr>
            <a:picLocks noChangeAspect="1"/>
          </p:cNvPicPr>
          <p:nvPr/>
        </p:nvPicPr>
        <p:blipFill>
          <a:blip r:embed="rId7" cstate="print"/>
          <a:stretch>
            <a:fillRect/>
          </a:stretch>
        </p:blipFill>
        <p:spPr>
          <a:xfrm>
            <a:off x="1524000" y="1676400"/>
            <a:ext cx="6858000" cy="4480099"/>
          </a:xfrm>
          <a:prstGeom prst="rect">
            <a:avLst/>
          </a:prstGeom>
        </p:spPr>
      </p:pic>
      <p:pic>
        <p:nvPicPr>
          <p:cNvPr id="17" name="Picture 16" descr="ADR-6000-small.png"/>
          <p:cNvPicPr>
            <a:picLocks noChangeAspect="1"/>
          </p:cNvPicPr>
          <p:nvPr/>
        </p:nvPicPr>
        <p:blipFill>
          <a:blip r:embed="rId8" cstate="print"/>
          <a:stretch>
            <a:fillRect/>
          </a:stretch>
        </p:blipFill>
        <p:spPr>
          <a:xfrm>
            <a:off x="1524000" y="2305049"/>
            <a:ext cx="6858000" cy="3143249"/>
          </a:xfrm>
          <a:prstGeom prst="rect">
            <a:avLst/>
          </a:prstGeom>
        </p:spPr>
      </p:pic>
      <p:sp>
        <p:nvSpPr>
          <p:cNvPr id="9"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0"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1"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2" name="Rectangle 2"/>
          <p:cNvSpPr txBox="1">
            <a:spLocks noChangeArrowheads="1"/>
          </p:cNvSpPr>
          <p:nvPr/>
        </p:nvSpPr>
        <p:spPr>
          <a:xfrm>
            <a:off x="762000" y="381000"/>
            <a:ext cx="2133600" cy="533400"/>
          </a:xfrm>
          <a:prstGeom prst="rect">
            <a:avLst/>
          </a:prstGeom>
        </p:spPr>
        <p:txBody>
          <a:bodyP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b="1" dirty="0" smtClean="0">
                <a:solidFill>
                  <a:srgbClr val="660000"/>
                </a:solidFill>
                <a:latin typeface="+mj-lt"/>
                <a:ea typeface="+mj-ea"/>
                <a:cs typeface="+mj-cs"/>
              </a:rPr>
              <a:t>Data Recorders</a:t>
            </a:r>
            <a:endParaRPr kumimoji="0" lang="en-US" sz="2500" b="0" i="0" u="sng" strike="noStrike" kern="1200" cap="none" spc="0" normalizeH="0" baseline="0" noProof="0" dirty="0" smtClean="0">
              <a:ln>
                <a:noFill/>
              </a:ln>
              <a:solidFill>
                <a:srgbClr val="660000"/>
              </a:solidFill>
              <a:effectLst/>
              <a:uLnTx/>
              <a:uFillTx/>
              <a:latin typeface="+mj-lt"/>
              <a:ea typeface="+mj-ea"/>
              <a:cs typeface="+mj-cs"/>
            </a:endParaRPr>
          </a:p>
        </p:txBody>
      </p:sp>
      <p:sp>
        <p:nvSpPr>
          <p:cNvPr id="13" name="TextBox 12"/>
          <p:cNvSpPr txBox="1"/>
          <p:nvPr/>
        </p:nvSpPr>
        <p:spPr>
          <a:xfrm>
            <a:off x="4210050" y="1025009"/>
            <a:ext cx="1181100" cy="369332"/>
          </a:xfrm>
          <a:prstGeom prst="rect">
            <a:avLst/>
          </a:prstGeom>
          <a:noFill/>
        </p:spPr>
        <p:txBody>
          <a:bodyPr wrap="square" rtlCol="0">
            <a:spAutoFit/>
          </a:bodyPr>
          <a:lstStyle/>
          <a:p>
            <a:pPr algn="ctr"/>
            <a:r>
              <a:rPr lang="en-US" b="1" dirty="0" smtClean="0"/>
              <a:t>Automatic </a:t>
            </a:r>
            <a:endParaRPr lang="en-US" dirty="0"/>
          </a:p>
        </p:txBody>
      </p:sp>
      <p:sp>
        <p:nvSpPr>
          <p:cNvPr id="14" name="TextBox 13"/>
          <p:cNvSpPr txBox="1"/>
          <p:nvPr/>
        </p:nvSpPr>
        <p:spPr>
          <a:xfrm>
            <a:off x="2705100" y="1025009"/>
            <a:ext cx="4191000" cy="369332"/>
          </a:xfrm>
          <a:prstGeom prst="rect">
            <a:avLst/>
          </a:prstGeom>
          <a:noFill/>
        </p:spPr>
        <p:txBody>
          <a:bodyPr wrap="square" rtlCol="0">
            <a:spAutoFit/>
          </a:bodyPr>
          <a:lstStyle/>
          <a:p>
            <a:pPr algn="ctr"/>
            <a:r>
              <a:rPr lang="en-US" b="1" dirty="0" smtClean="0"/>
              <a:t>Manual</a:t>
            </a:r>
            <a:endParaRPr lang="en-US" dirty="0"/>
          </a:p>
        </p:txBody>
      </p:sp>
      <p:sp>
        <p:nvSpPr>
          <p:cNvPr id="18" name="TextBox 17"/>
          <p:cNvSpPr txBox="1"/>
          <p:nvPr/>
        </p:nvSpPr>
        <p:spPr>
          <a:xfrm>
            <a:off x="8001000" y="6553200"/>
            <a:ext cx="914400" cy="276999"/>
          </a:xfrm>
          <a:prstGeom prst="rect">
            <a:avLst/>
          </a:prstGeom>
          <a:noFill/>
        </p:spPr>
        <p:txBody>
          <a:bodyPr wrap="square" rtlCol="0">
            <a:spAutoFit/>
          </a:bodyPr>
          <a:lstStyle/>
          <a:p>
            <a:r>
              <a:rPr lang="en-US" sz="1200" dirty="0" smtClean="0"/>
              <a:t>TEMAC 03</a:t>
            </a:r>
            <a:endParaRPr lang="en-US" sz="12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500" fill="hold"/>
                                        <p:tgtEl>
                                          <p:spTgt spid="16"/>
                                        </p:tgtEl>
                                        <p:attrNameLst>
                                          <p:attrName>ppt_x</p:attrName>
                                        </p:attrNameLst>
                                      </p:cBhvr>
                                      <p:tavLst>
                                        <p:tav tm="0">
                                          <p:val>
                                            <p:strVal val="0-#ppt_w/2"/>
                                          </p:val>
                                        </p:tav>
                                        <p:tav tm="100000">
                                          <p:val>
                                            <p:strVal val="#ppt_x"/>
                                          </p:val>
                                        </p:tav>
                                      </p:tavLst>
                                    </p:anim>
                                    <p:anim calcmode="lin" valueType="num">
                                      <p:cBhvr additive="base">
                                        <p:cTn id="1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nodeType="clickEffect">
                                  <p:stCondLst>
                                    <p:cond delay="0"/>
                                  </p:stCondLst>
                                  <p:childTnLst>
                                    <p:anim calcmode="lin" valueType="num">
                                      <p:cBhvr additive="base">
                                        <p:cTn id="14" dur="500"/>
                                        <p:tgtEl>
                                          <p:spTgt spid="16"/>
                                        </p:tgtEl>
                                        <p:attrNameLst>
                                          <p:attrName>ppt_x</p:attrName>
                                        </p:attrNameLst>
                                      </p:cBhvr>
                                      <p:tavLst>
                                        <p:tav tm="0">
                                          <p:val>
                                            <p:strVal val="ppt_x"/>
                                          </p:val>
                                        </p:tav>
                                        <p:tav tm="100000">
                                          <p:val>
                                            <p:strVal val="1+ppt_w/2"/>
                                          </p:val>
                                        </p:tav>
                                      </p:tavLst>
                                    </p:anim>
                                    <p:anim calcmode="lin" valueType="num">
                                      <p:cBhvr additive="base">
                                        <p:cTn id="15" dur="500"/>
                                        <p:tgtEl>
                                          <p:spTgt spid="16"/>
                                        </p:tgtEl>
                                        <p:attrNameLst>
                                          <p:attrName>ppt_y</p:attrName>
                                        </p:attrNameLst>
                                      </p:cBhvr>
                                      <p:tavLst>
                                        <p:tav tm="0">
                                          <p:val>
                                            <p:strVal val="ppt_y"/>
                                          </p:val>
                                        </p:tav>
                                        <p:tav tm="100000">
                                          <p:val>
                                            <p:strVal val="ppt_y"/>
                                          </p:val>
                                        </p:tav>
                                      </p:tavLst>
                                    </p:anim>
                                    <p:set>
                                      <p:cBhvr>
                                        <p:cTn id="16" dur="1" fill="hold">
                                          <p:stCondLst>
                                            <p:cond delay="499"/>
                                          </p:stCondLst>
                                        </p:cTn>
                                        <p:tgtEl>
                                          <p:spTgt spid="16"/>
                                        </p:tgtEl>
                                        <p:attrNameLst>
                                          <p:attrName>style.visibility</p:attrName>
                                        </p:attrNameLst>
                                      </p:cBhvr>
                                      <p:to>
                                        <p:strVal val="hidden"/>
                                      </p:to>
                                    </p:set>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15"/>
                                        </p:tgtEl>
                                        <p:attrNameLst>
                                          <p:attrName>ppt_x</p:attrName>
                                        </p:attrNameLst>
                                      </p:cBhvr>
                                      <p:tavLst>
                                        <p:tav tm="0">
                                          <p:val>
                                            <p:strVal val="ppt_x"/>
                                          </p:val>
                                        </p:tav>
                                        <p:tav tm="100000">
                                          <p:val>
                                            <p:strVal val="1+ppt_w/2"/>
                                          </p:val>
                                        </p:tav>
                                      </p:tavLst>
                                    </p:anim>
                                    <p:anim calcmode="lin" valueType="num">
                                      <p:cBhvr additive="base">
                                        <p:cTn id="25" dur="500"/>
                                        <p:tgtEl>
                                          <p:spTgt spid="15"/>
                                        </p:tgtEl>
                                        <p:attrNameLst>
                                          <p:attrName>ppt_y</p:attrName>
                                        </p:attrNameLst>
                                      </p:cBhvr>
                                      <p:tavLst>
                                        <p:tav tm="0">
                                          <p:val>
                                            <p:strVal val="ppt_y"/>
                                          </p:val>
                                        </p:tav>
                                        <p:tav tm="100000">
                                          <p:val>
                                            <p:strVal val="ppt_y"/>
                                          </p:val>
                                        </p:tav>
                                      </p:tavLst>
                                    </p:anim>
                                    <p:set>
                                      <p:cBhvr>
                                        <p:cTn id="26" dur="1" fill="hold">
                                          <p:stCondLst>
                                            <p:cond delay="499"/>
                                          </p:stCondLst>
                                        </p:cTn>
                                        <p:tgtEl>
                                          <p:spTgt spid="15"/>
                                        </p:tgtEl>
                                        <p:attrNameLst>
                                          <p:attrName>style.visibility</p:attrName>
                                        </p:attrNameLst>
                                      </p:cBhvr>
                                      <p:to>
                                        <p:strVal val="hidden"/>
                                      </p:to>
                                    </p:set>
                                  </p:childTnLst>
                                </p:cTn>
                              </p:par>
                              <p:par>
                                <p:cTn id="27" presetID="2" presetClass="entr" presetSubtype="8"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2" fill="hold"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1+ppt_w/2"/>
                                          </p:val>
                                        </p:tav>
                                      </p:tavLst>
                                    </p:anim>
                                    <p:anim calcmode="lin" valueType="num">
                                      <p:cBhvr additive="base">
                                        <p:cTn id="35" dur="500"/>
                                        <p:tgtEl>
                                          <p:spTgt spid="20"/>
                                        </p:tgtEl>
                                        <p:attrNameLst>
                                          <p:attrName>ppt_y</p:attrName>
                                        </p:attrNameLst>
                                      </p:cBhvr>
                                      <p:tavLst>
                                        <p:tav tm="0">
                                          <p:val>
                                            <p:strVal val="ppt_y"/>
                                          </p:val>
                                        </p:tav>
                                        <p:tav tm="100000">
                                          <p:val>
                                            <p:strVal val="ppt_y"/>
                                          </p:val>
                                        </p:tav>
                                      </p:tavLst>
                                    </p:anim>
                                    <p:set>
                                      <p:cBhvr>
                                        <p:cTn id="36" dur="1" fill="hold">
                                          <p:stCondLst>
                                            <p:cond delay="499"/>
                                          </p:stCondLst>
                                        </p:cTn>
                                        <p:tgtEl>
                                          <p:spTgt spid="20"/>
                                        </p:tgtEl>
                                        <p:attrNameLst>
                                          <p:attrName>style.visibility</p:attrName>
                                        </p:attrNameLst>
                                      </p:cBhvr>
                                      <p:to>
                                        <p:strVal val="hidden"/>
                                      </p:to>
                                    </p:set>
                                  </p:childTnLst>
                                </p:cTn>
                              </p:par>
                              <p:par>
                                <p:cTn id="37" presetID="2" presetClass="entr" presetSubtype="8" fill="hold" nodeType="withEffect">
                                  <p:stCondLst>
                                    <p:cond delay="0"/>
                                  </p:stCondLst>
                                  <p:childTnLst>
                                    <p:set>
                                      <p:cBhvr>
                                        <p:cTn id="38" dur="1" fill="hold">
                                          <p:stCondLst>
                                            <p:cond delay="0"/>
                                          </p:stCondLst>
                                        </p:cTn>
                                        <p:tgtEl>
                                          <p:spTgt spid="196614"/>
                                        </p:tgtEl>
                                        <p:attrNameLst>
                                          <p:attrName>style.visibility</p:attrName>
                                        </p:attrNameLst>
                                      </p:cBhvr>
                                      <p:to>
                                        <p:strVal val="visible"/>
                                      </p:to>
                                    </p:set>
                                    <p:anim calcmode="lin" valueType="num">
                                      <p:cBhvr additive="base">
                                        <p:cTn id="39" dur="500" fill="hold"/>
                                        <p:tgtEl>
                                          <p:spTgt spid="196614"/>
                                        </p:tgtEl>
                                        <p:attrNameLst>
                                          <p:attrName>ppt_x</p:attrName>
                                        </p:attrNameLst>
                                      </p:cBhvr>
                                      <p:tavLst>
                                        <p:tav tm="0">
                                          <p:val>
                                            <p:strVal val="0-#ppt_w/2"/>
                                          </p:val>
                                        </p:tav>
                                        <p:tav tm="100000">
                                          <p:val>
                                            <p:strVal val="#ppt_x"/>
                                          </p:val>
                                        </p:tav>
                                      </p:tavLst>
                                    </p:anim>
                                    <p:anim calcmode="lin" valueType="num">
                                      <p:cBhvr additive="base">
                                        <p:cTn id="40" dur="500" fill="hold"/>
                                        <p:tgtEl>
                                          <p:spTgt spid="19661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2" fill="hold" nodeType="clickEffect">
                                  <p:stCondLst>
                                    <p:cond delay="0"/>
                                  </p:stCondLst>
                                  <p:childTnLst>
                                    <p:anim calcmode="lin" valueType="num">
                                      <p:cBhvr additive="base">
                                        <p:cTn id="44" dur="500"/>
                                        <p:tgtEl>
                                          <p:spTgt spid="196614"/>
                                        </p:tgtEl>
                                        <p:attrNameLst>
                                          <p:attrName>ppt_x</p:attrName>
                                        </p:attrNameLst>
                                      </p:cBhvr>
                                      <p:tavLst>
                                        <p:tav tm="0">
                                          <p:val>
                                            <p:strVal val="ppt_x"/>
                                          </p:val>
                                        </p:tav>
                                        <p:tav tm="100000">
                                          <p:val>
                                            <p:strVal val="1+ppt_w/2"/>
                                          </p:val>
                                        </p:tav>
                                      </p:tavLst>
                                    </p:anim>
                                    <p:anim calcmode="lin" valueType="num">
                                      <p:cBhvr additive="base">
                                        <p:cTn id="45" dur="500"/>
                                        <p:tgtEl>
                                          <p:spTgt spid="196614"/>
                                        </p:tgtEl>
                                        <p:attrNameLst>
                                          <p:attrName>ppt_y</p:attrName>
                                        </p:attrNameLst>
                                      </p:cBhvr>
                                      <p:tavLst>
                                        <p:tav tm="0">
                                          <p:val>
                                            <p:strVal val="ppt_y"/>
                                          </p:val>
                                        </p:tav>
                                        <p:tav tm="100000">
                                          <p:val>
                                            <p:strVal val="ppt_y"/>
                                          </p:val>
                                        </p:tav>
                                      </p:tavLst>
                                    </p:anim>
                                    <p:set>
                                      <p:cBhvr>
                                        <p:cTn id="46" dur="1" fill="hold">
                                          <p:stCondLst>
                                            <p:cond delay="499"/>
                                          </p:stCondLst>
                                        </p:cTn>
                                        <p:tgtEl>
                                          <p:spTgt spid="1966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2" presetClass="entr" presetSubtype="8"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0-#ppt_w/2"/>
                                          </p:val>
                                        </p:tav>
                                        <p:tav tm="100000">
                                          <p:val>
                                            <p:strVal val="#ppt_x"/>
                                          </p:val>
                                        </p:tav>
                                      </p:tavLst>
                                    </p:anim>
                                    <p:anim calcmode="lin" valueType="num">
                                      <p:cBhvr additive="base">
                                        <p:cTn id="5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2" presetClass="exit" presetSubtype="2" fill="hold" nodeType="withEffect">
                                  <p:stCondLst>
                                    <p:cond delay="0"/>
                                  </p:stCondLst>
                                  <p:childTnLst>
                                    <p:anim calcmode="lin" valueType="num">
                                      <p:cBhvr additive="base">
                                        <p:cTn id="62" dur="500"/>
                                        <p:tgtEl>
                                          <p:spTgt spid="19"/>
                                        </p:tgtEl>
                                        <p:attrNameLst>
                                          <p:attrName>ppt_x</p:attrName>
                                        </p:attrNameLst>
                                      </p:cBhvr>
                                      <p:tavLst>
                                        <p:tav tm="0">
                                          <p:val>
                                            <p:strVal val="ppt_x"/>
                                          </p:val>
                                        </p:tav>
                                        <p:tav tm="100000">
                                          <p:val>
                                            <p:strVal val="1+ppt_w/2"/>
                                          </p:val>
                                        </p:tav>
                                      </p:tavLst>
                                    </p:anim>
                                    <p:anim calcmode="lin" valueType="num">
                                      <p:cBhvr additive="base">
                                        <p:cTn id="63" dur="500"/>
                                        <p:tgtEl>
                                          <p:spTgt spid="19"/>
                                        </p:tgtEl>
                                        <p:attrNameLst>
                                          <p:attrName>ppt_y</p:attrName>
                                        </p:attrNameLst>
                                      </p:cBhvr>
                                      <p:tavLst>
                                        <p:tav tm="0">
                                          <p:val>
                                            <p:strVal val="ppt_y"/>
                                          </p:val>
                                        </p:tav>
                                        <p:tav tm="100000">
                                          <p:val>
                                            <p:strVal val="ppt_y"/>
                                          </p:val>
                                        </p:tav>
                                      </p:tavLst>
                                    </p:anim>
                                    <p:set>
                                      <p:cBhvr>
                                        <p:cTn id="6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4"/>
          <p:cNvSpPr txBox="1">
            <a:spLocks noChangeArrowheads="1"/>
          </p:cNvSpPr>
          <p:nvPr/>
        </p:nvSpPr>
        <p:spPr bwMode="auto">
          <a:xfrm>
            <a:off x="533400" y="5105400"/>
            <a:ext cx="8001000" cy="366713"/>
          </a:xfrm>
          <a:prstGeom prst="rect">
            <a:avLst/>
          </a:prstGeom>
          <a:noFill/>
          <a:ln w="9525">
            <a:noFill/>
            <a:miter lim="800000"/>
            <a:headEnd/>
            <a:tailEnd/>
          </a:ln>
        </p:spPr>
        <p:txBody>
          <a:bodyPr lIns="91429" tIns="45714" rIns="91429" bIns="45714">
            <a:spAutoFit/>
          </a:bodyPr>
          <a:lstStyle/>
          <a:p>
            <a:pPr algn="l"/>
            <a:endParaRPr lang="en-US" sz="1800" dirty="0">
              <a:solidFill>
                <a:schemeClr val="tx1"/>
              </a:solidFill>
            </a:endParaRPr>
          </a:p>
        </p:txBody>
      </p:sp>
      <p:pic>
        <p:nvPicPr>
          <p:cNvPr id="37893" name="Picture 4" descr="100_1854"/>
          <p:cNvPicPr>
            <a:picLocks noGrp="1" noChangeAspect="1" noChangeArrowheads="1"/>
          </p:cNvPicPr>
          <p:nvPr>
            <p:ph idx="1"/>
          </p:nvPr>
        </p:nvPicPr>
        <p:blipFill>
          <a:blip r:embed="rId3" cstate="print"/>
          <a:srcRect/>
          <a:stretch>
            <a:fillRect/>
          </a:stretch>
        </p:blipFill>
        <p:spPr>
          <a:xfrm>
            <a:off x="1676400" y="1600200"/>
            <a:ext cx="6858000" cy="4530055"/>
          </a:xfrm>
          <a:noFill/>
        </p:spPr>
      </p:pic>
      <p:sp>
        <p:nvSpPr>
          <p:cNvPr id="6" name="Title 1"/>
          <p:cNvSpPr txBox="1">
            <a:spLocks/>
          </p:cNvSpPr>
          <p:nvPr/>
        </p:nvSpPr>
        <p:spPr>
          <a:xfrm>
            <a:off x="457200" y="0"/>
            <a:ext cx="8229600" cy="838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smtClean="0">
              <a:ln>
                <a:noFill/>
              </a:ln>
              <a:solidFill>
                <a:srgbClr val="660000"/>
              </a:solidFill>
              <a:effectLst/>
              <a:uLnTx/>
              <a:uFillTx/>
              <a:latin typeface="+mj-lt"/>
              <a:ea typeface="+mj-ea"/>
              <a:cs typeface="+mj-cs"/>
            </a:endParaRPr>
          </a:p>
        </p:txBody>
      </p:sp>
      <p:sp>
        <p:nvSpPr>
          <p:cNvPr id="7"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9"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0" name="Rectangle 2"/>
          <p:cNvSpPr txBox="1">
            <a:spLocks noChangeArrowheads="1"/>
          </p:cNvSpPr>
          <p:nvPr/>
        </p:nvSpPr>
        <p:spPr>
          <a:xfrm>
            <a:off x="762000" y="381000"/>
            <a:ext cx="6248400" cy="457200"/>
          </a:xfrm>
          <a:prstGeom prst="rect">
            <a:avLst/>
          </a:prstGeom>
        </p:spPr>
        <p:txBody>
          <a:bodyPr>
            <a:noAutofit/>
          </a:bodyPr>
          <a:lstStyle/>
          <a:p>
            <a:pPr lvl="0">
              <a:spcBef>
                <a:spcPct val="0"/>
              </a:spcBef>
              <a:defRPr/>
            </a:pPr>
            <a:r>
              <a:rPr lang="en-US" sz="2400" b="1" dirty="0" smtClean="0">
                <a:solidFill>
                  <a:srgbClr val="660000"/>
                </a:solidFill>
              </a:rPr>
              <a:t>Portable Volume Count with a Single Road Tube</a:t>
            </a:r>
          </a:p>
        </p:txBody>
      </p:sp>
      <p:sp>
        <p:nvSpPr>
          <p:cNvPr id="11" name="TextBox 10"/>
          <p:cNvSpPr txBox="1"/>
          <p:nvPr/>
        </p:nvSpPr>
        <p:spPr>
          <a:xfrm>
            <a:off x="990600" y="1025009"/>
            <a:ext cx="7620000" cy="369332"/>
          </a:xfrm>
          <a:prstGeom prst="rect">
            <a:avLst/>
          </a:prstGeom>
          <a:noFill/>
        </p:spPr>
        <p:txBody>
          <a:bodyPr wrap="square" rtlCol="0">
            <a:spAutoFit/>
          </a:bodyPr>
          <a:lstStyle/>
          <a:p>
            <a:pPr algn="ctr"/>
            <a:r>
              <a:rPr lang="en-US" b="1" dirty="0" smtClean="0"/>
              <a:t>Short Duration Counts – 14,500+ Statewide on a three year cycle</a:t>
            </a:r>
            <a:endParaRPr lang="en-US" dirty="0"/>
          </a:p>
        </p:txBody>
      </p:sp>
      <p:sp>
        <p:nvSpPr>
          <p:cNvPr id="12" name="TextBox 11"/>
          <p:cNvSpPr txBox="1"/>
          <p:nvPr/>
        </p:nvSpPr>
        <p:spPr>
          <a:xfrm>
            <a:off x="8001000" y="6553200"/>
            <a:ext cx="914400" cy="276999"/>
          </a:xfrm>
          <a:prstGeom prst="rect">
            <a:avLst/>
          </a:prstGeom>
          <a:noFill/>
        </p:spPr>
        <p:txBody>
          <a:bodyPr wrap="square" rtlCol="0">
            <a:spAutoFit/>
          </a:bodyPr>
          <a:lstStyle/>
          <a:p>
            <a:r>
              <a:rPr lang="en-US" sz="1200" dirty="0" smtClean="0"/>
              <a:t>TEMAC 04</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4" descr="100_1875"/>
          <p:cNvPicPr>
            <a:picLocks noGrp="1" noChangeAspect="1" noChangeArrowheads="1"/>
          </p:cNvPicPr>
          <p:nvPr>
            <p:ph idx="1"/>
          </p:nvPr>
        </p:nvPicPr>
        <p:blipFill>
          <a:blip r:embed="rId3" cstate="print"/>
          <a:srcRect/>
          <a:stretch>
            <a:fillRect/>
          </a:stretch>
        </p:blipFill>
        <p:spPr>
          <a:xfrm>
            <a:off x="1676400" y="1676400"/>
            <a:ext cx="6858000" cy="4341302"/>
          </a:xfrm>
          <a:noFill/>
        </p:spPr>
      </p:pic>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8" name="Rectangle 2"/>
          <p:cNvSpPr txBox="1">
            <a:spLocks noChangeArrowheads="1"/>
          </p:cNvSpPr>
          <p:nvPr/>
        </p:nvSpPr>
        <p:spPr>
          <a:xfrm>
            <a:off x="762000" y="381000"/>
            <a:ext cx="6019800" cy="457200"/>
          </a:xfrm>
          <a:prstGeom prst="rect">
            <a:avLst/>
          </a:prstGeom>
        </p:spPr>
        <p:txBody>
          <a:bodyPr>
            <a:noAutofit/>
          </a:bodyPr>
          <a:lstStyle/>
          <a:p>
            <a:pPr lvl="0">
              <a:spcBef>
                <a:spcPct val="0"/>
              </a:spcBef>
              <a:defRPr/>
            </a:pPr>
            <a:r>
              <a:rPr lang="en-US" sz="2400" b="1" dirty="0" smtClean="0">
                <a:solidFill>
                  <a:srgbClr val="660000"/>
                </a:solidFill>
              </a:rPr>
              <a:t>Portable Classification Count with Road Tubes</a:t>
            </a:r>
          </a:p>
        </p:txBody>
      </p:sp>
      <p:sp>
        <p:nvSpPr>
          <p:cNvPr id="9" name="TextBox 8"/>
          <p:cNvSpPr txBox="1"/>
          <p:nvPr/>
        </p:nvSpPr>
        <p:spPr>
          <a:xfrm>
            <a:off x="990600" y="1025009"/>
            <a:ext cx="7620000" cy="369332"/>
          </a:xfrm>
          <a:prstGeom prst="rect">
            <a:avLst/>
          </a:prstGeom>
          <a:noFill/>
        </p:spPr>
        <p:txBody>
          <a:bodyPr wrap="square" rtlCol="0">
            <a:spAutoFit/>
          </a:bodyPr>
          <a:lstStyle/>
          <a:p>
            <a:pPr algn="ctr"/>
            <a:r>
              <a:rPr lang="en-US" b="1" dirty="0" smtClean="0"/>
              <a:t>~20% of all short counts; can also provide Volume and Speed by Direction</a:t>
            </a:r>
            <a:endParaRPr lang="en-US" b="1" dirty="0"/>
          </a:p>
        </p:txBody>
      </p:sp>
      <p:sp>
        <p:nvSpPr>
          <p:cNvPr id="10" name="TextBox 9"/>
          <p:cNvSpPr txBox="1"/>
          <p:nvPr/>
        </p:nvSpPr>
        <p:spPr>
          <a:xfrm>
            <a:off x="8001000" y="6553200"/>
            <a:ext cx="914400" cy="276999"/>
          </a:xfrm>
          <a:prstGeom prst="rect">
            <a:avLst/>
          </a:prstGeom>
          <a:noFill/>
        </p:spPr>
        <p:txBody>
          <a:bodyPr wrap="square" rtlCol="0">
            <a:spAutoFit/>
          </a:bodyPr>
          <a:lstStyle/>
          <a:p>
            <a:r>
              <a:rPr lang="en-US" sz="1200" dirty="0" smtClean="0"/>
              <a:t>TEMAC 05</a:t>
            </a:r>
            <a:endParaRPr lang="en-US" sz="1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9"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0"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4" name="Rectangle 2"/>
          <p:cNvSpPr txBox="1">
            <a:spLocks noChangeArrowheads="1"/>
          </p:cNvSpPr>
          <p:nvPr/>
        </p:nvSpPr>
        <p:spPr>
          <a:xfrm>
            <a:off x="762000" y="381000"/>
            <a:ext cx="4419600" cy="533400"/>
          </a:xfrm>
          <a:prstGeom prst="rect">
            <a:avLst/>
          </a:prstGeom>
        </p:spPr>
        <p:txBody>
          <a:bodyP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500" b="1" dirty="0" smtClean="0">
                <a:solidFill>
                  <a:srgbClr val="660000"/>
                </a:solidFill>
                <a:latin typeface="+mj-lt"/>
                <a:ea typeface="+mj-ea"/>
                <a:cs typeface="+mj-cs"/>
              </a:rPr>
              <a:t>FHWA Vehicle Classifications</a:t>
            </a:r>
            <a:endParaRPr kumimoji="0" lang="en-US" sz="2500" b="0" i="0" u="sng" strike="noStrike" kern="1200" cap="none" spc="0" normalizeH="0" baseline="0" noProof="0" dirty="0" smtClean="0">
              <a:ln>
                <a:noFill/>
              </a:ln>
              <a:solidFill>
                <a:srgbClr val="660000"/>
              </a:solidFill>
              <a:effectLst/>
              <a:uLnTx/>
              <a:uFillTx/>
              <a:latin typeface="+mj-lt"/>
              <a:ea typeface="+mj-ea"/>
              <a:cs typeface="+mj-cs"/>
            </a:endParaRPr>
          </a:p>
        </p:txBody>
      </p:sp>
      <p:sp>
        <p:nvSpPr>
          <p:cNvPr id="12" name="TextBox 11"/>
          <p:cNvSpPr txBox="1"/>
          <p:nvPr/>
        </p:nvSpPr>
        <p:spPr>
          <a:xfrm>
            <a:off x="8001000" y="6553200"/>
            <a:ext cx="914400" cy="276999"/>
          </a:xfrm>
          <a:prstGeom prst="rect">
            <a:avLst/>
          </a:prstGeom>
          <a:noFill/>
        </p:spPr>
        <p:txBody>
          <a:bodyPr wrap="square" rtlCol="0">
            <a:spAutoFit/>
          </a:bodyPr>
          <a:lstStyle/>
          <a:p>
            <a:r>
              <a:rPr lang="en-US" sz="1200" dirty="0" smtClean="0"/>
              <a:t>TEMAC 06</a:t>
            </a:r>
            <a:endParaRPr lang="en-US" sz="1200" dirty="0"/>
          </a:p>
        </p:txBody>
      </p:sp>
      <p:pic>
        <p:nvPicPr>
          <p:cNvPr id="178178" name="Picture 2" descr="http://onlinemanuals.txdot.gov/txdotmanuals/tri/images/FHWA_Classification_Chart_FINAL.png"/>
          <p:cNvPicPr>
            <a:picLocks noChangeAspect="1" noChangeArrowheads="1"/>
          </p:cNvPicPr>
          <p:nvPr/>
        </p:nvPicPr>
        <p:blipFill>
          <a:blip r:embed="rId3" cstate="print"/>
          <a:srcRect/>
          <a:stretch>
            <a:fillRect/>
          </a:stretch>
        </p:blipFill>
        <p:spPr bwMode="auto">
          <a:xfrm>
            <a:off x="1524000" y="1447800"/>
            <a:ext cx="6839347" cy="50292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9"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0" name="Rectangle 2"/>
          <p:cNvSpPr txBox="1">
            <a:spLocks noChangeArrowheads="1"/>
          </p:cNvSpPr>
          <p:nvPr/>
        </p:nvSpPr>
        <p:spPr>
          <a:xfrm>
            <a:off x="762000" y="381000"/>
            <a:ext cx="5410200" cy="457200"/>
          </a:xfrm>
          <a:prstGeom prst="rect">
            <a:avLst/>
          </a:prstGeom>
        </p:spPr>
        <p:txBody>
          <a:bodyPr>
            <a:noAutofit/>
          </a:bodyPr>
          <a:lstStyle/>
          <a:p>
            <a:pPr lvl="0">
              <a:spcBef>
                <a:spcPct val="0"/>
              </a:spcBef>
              <a:defRPr/>
            </a:pPr>
            <a:r>
              <a:rPr lang="en-US" sz="2400" b="1" dirty="0" smtClean="0">
                <a:solidFill>
                  <a:srgbClr val="660000"/>
                </a:solidFill>
              </a:rPr>
              <a:t>Count Stations with In-pavement sensors</a:t>
            </a:r>
          </a:p>
        </p:txBody>
      </p:sp>
      <p:sp>
        <p:nvSpPr>
          <p:cNvPr id="11" name="TextBox 10"/>
          <p:cNvSpPr txBox="1"/>
          <p:nvPr/>
        </p:nvSpPr>
        <p:spPr>
          <a:xfrm>
            <a:off x="2133600" y="1025009"/>
            <a:ext cx="5334000" cy="369332"/>
          </a:xfrm>
          <a:prstGeom prst="rect">
            <a:avLst/>
          </a:prstGeom>
          <a:noFill/>
        </p:spPr>
        <p:txBody>
          <a:bodyPr wrap="square" rtlCol="0">
            <a:spAutoFit/>
          </a:bodyPr>
          <a:lstStyle/>
          <a:p>
            <a:pPr algn="ctr"/>
            <a:r>
              <a:rPr lang="en-US" b="1" dirty="0" smtClean="0"/>
              <a:t>~500 Statewide semi-permanent; ~80 ATRs; ~25 WIM</a:t>
            </a:r>
            <a:endParaRPr lang="en-US" b="1" dirty="0"/>
          </a:p>
        </p:txBody>
      </p:sp>
      <p:pic>
        <p:nvPicPr>
          <p:cNvPr id="193540" name="Picture 4" descr="H:\TEMAC\Equip Team\DCole\ATR Site Inspection\Station P83\STA# P83 Southbound.jpg"/>
          <p:cNvPicPr>
            <a:picLocks noChangeAspect="1" noChangeArrowheads="1"/>
          </p:cNvPicPr>
          <p:nvPr/>
        </p:nvPicPr>
        <p:blipFill>
          <a:blip r:embed="rId3" cstate="print"/>
          <a:srcRect/>
          <a:stretch>
            <a:fillRect/>
          </a:stretch>
        </p:blipFill>
        <p:spPr bwMode="auto">
          <a:xfrm>
            <a:off x="1600200" y="1447800"/>
            <a:ext cx="6858000" cy="5139275"/>
          </a:xfrm>
          <a:prstGeom prst="rect">
            <a:avLst/>
          </a:prstGeom>
          <a:noFill/>
        </p:spPr>
      </p:pic>
      <p:pic>
        <p:nvPicPr>
          <p:cNvPr id="193541" name="Picture 5" descr="H:\TEMAC\Equip Team\DCole\ATR Site Inspection\Station P04\073P04-2of5.JPG"/>
          <p:cNvPicPr>
            <a:picLocks noChangeAspect="1" noChangeArrowheads="1"/>
          </p:cNvPicPr>
          <p:nvPr/>
        </p:nvPicPr>
        <p:blipFill>
          <a:blip r:embed="rId4" cstate="print"/>
          <a:srcRect/>
          <a:stretch>
            <a:fillRect/>
          </a:stretch>
        </p:blipFill>
        <p:spPr bwMode="auto">
          <a:xfrm>
            <a:off x="5514975" y="1447800"/>
            <a:ext cx="2943225" cy="2206773"/>
          </a:xfrm>
          <a:prstGeom prst="rect">
            <a:avLst/>
          </a:prstGeom>
          <a:noFill/>
        </p:spPr>
      </p:pic>
      <p:sp>
        <p:nvSpPr>
          <p:cNvPr id="12" name="TextBox 11"/>
          <p:cNvSpPr txBox="1"/>
          <p:nvPr/>
        </p:nvSpPr>
        <p:spPr>
          <a:xfrm>
            <a:off x="8001000" y="6553200"/>
            <a:ext cx="914400" cy="276999"/>
          </a:xfrm>
          <a:prstGeom prst="rect">
            <a:avLst/>
          </a:prstGeom>
          <a:noFill/>
        </p:spPr>
        <p:txBody>
          <a:bodyPr wrap="square" rtlCol="0">
            <a:spAutoFit/>
          </a:bodyPr>
          <a:lstStyle/>
          <a:p>
            <a:r>
              <a:rPr lang="en-US" sz="1200" dirty="0" smtClean="0"/>
              <a:t>TEMAC 07</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6" name="Picture 6"/>
          <p:cNvPicPr>
            <a:picLocks noChangeAspect="1" noChangeArrowheads="1"/>
          </p:cNvPicPr>
          <p:nvPr/>
        </p:nvPicPr>
        <p:blipFill>
          <a:blip r:embed="rId3" cstate="print"/>
          <a:srcRect/>
          <a:stretch>
            <a:fillRect/>
          </a:stretch>
        </p:blipFill>
        <p:spPr bwMode="auto">
          <a:xfrm>
            <a:off x="5257800" y="4038600"/>
            <a:ext cx="3429000" cy="2366010"/>
          </a:xfrm>
          <a:prstGeom prst="rect">
            <a:avLst/>
          </a:prstGeom>
          <a:noFill/>
          <a:ln w="9525">
            <a:noFill/>
            <a:miter lim="800000"/>
            <a:headEnd/>
            <a:tailEnd/>
          </a:ln>
        </p:spPr>
      </p:pic>
      <p:sp>
        <p:nvSpPr>
          <p:cNvPr id="6"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0" name="Rectangle 2"/>
          <p:cNvSpPr txBox="1">
            <a:spLocks noChangeArrowheads="1"/>
          </p:cNvSpPr>
          <p:nvPr/>
        </p:nvSpPr>
        <p:spPr>
          <a:xfrm>
            <a:off x="762000" y="381000"/>
            <a:ext cx="5334000" cy="457200"/>
          </a:xfrm>
          <a:prstGeom prst="rect">
            <a:avLst/>
          </a:prstGeom>
        </p:spPr>
        <p:txBody>
          <a:bodyPr>
            <a:noAutofit/>
          </a:bodyPr>
          <a:lstStyle/>
          <a:p>
            <a:pPr>
              <a:spcBef>
                <a:spcPct val="0"/>
              </a:spcBef>
            </a:pPr>
            <a:r>
              <a:rPr lang="en-US" sz="2400" b="1" dirty="0" smtClean="0">
                <a:solidFill>
                  <a:srgbClr val="660000"/>
                </a:solidFill>
              </a:rPr>
              <a:t>Induction Loop and Piezoelectric Sensors</a:t>
            </a:r>
          </a:p>
        </p:txBody>
      </p:sp>
      <p:pic>
        <p:nvPicPr>
          <p:cNvPr id="195587" name="Picture 3"/>
          <p:cNvPicPr>
            <a:picLocks noChangeAspect="1" noChangeArrowheads="1"/>
          </p:cNvPicPr>
          <p:nvPr/>
        </p:nvPicPr>
        <p:blipFill>
          <a:blip r:embed="rId4" cstate="print"/>
          <a:srcRect/>
          <a:stretch>
            <a:fillRect/>
          </a:stretch>
        </p:blipFill>
        <p:spPr bwMode="auto">
          <a:xfrm>
            <a:off x="1371600" y="1600200"/>
            <a:ext cx="4572000" cy="2357846"/>
          </a:xfrm>
          <a:prstGeom prst="rect">
            <a:avLst/>
          </a:prstGeom>
          <a:noFill/>
          <a:ln w="9525">
            <a:noFill/>
            <a:miter lim="800000"/>
            <a:headEnd/>
            <a:tailEnd/>
          </a:ln>
        </p:spPr>
      </p:pic>
      <p:sp>
        <p:nvSpPr>
          <p:cNvPr id="13" name="TextBox 12"/>
          <p:cNvSpPr txBox="1"/>
          <p:nvPr/>
        </p:nvSpPr>
        <p:spPr>
          <a:xfrm>
            <a:off x="1752600" y="2971800"/>
            <a:ext cx="990600" cy="369332"/>
          </a:xfrm>
          <a:prstGeom prst="rect">
            <a:avLst/>
          </a:prstGeom>
          <a:noFill/>
        </p:spPr>
        <p:txBody>
          <a:bodyPr wrap="square" rtlCol="0">
            <a:spAutoFit/>
          </a:bodyPr>
          <a:lstStyle/>
          <a:p>
            <a:r>
              <a:rPr lang="en-US" dirty="0" smtClean="0"/>
              <a:t>Saw Slot</a:t>
            </a:r>
            <a:endParaRPr lang="en-US" dirty="0"/>
          </a:p>
        </p:txBody>
      </p:sp>
      <p:sp>
        <p:nvSpPr>
          <p:cNvPr id="14" name="TextBox 13"/>
          <p:cNvSpPr txBox="1"/>
          <p:nvPr/>
        </p:nvSpPr>
        <p:spPr>
          <a:xfrm>
            <a:off x="3733800" y="3505200"/>
            <a:ext cx="1295400" cy="369332"/>
          </a:xfrm>
          <a:prstGeom prst="rect">
            <a:avLst/>
          </a:prstGeom>
          <a:noFill/>
        </p:spPr>
        <p:txBody>
          <a:bodyPr wrap="square" rtlCol="0">
            <a:spAutoFit/>
          </a:bodyPr>
          <a:lstStyle/>
          <a:p>
            <a:r>
              <a:rPr lang="en-US" dirty="0" smtClean="0"/>
              <a:t>Loop Wires</a:t>
            </a:r>
            <a:endParaRPr lang="en-US" dirty="0"/>
          </a:p>
        </p:txBody>
      </p:sp>
      <p:sp>
        <p:nvSpPr>
          <p:cNvPr id="15" name="TextBox 14"/>
          <p:cNvSpPr txBox="1"/>
          <p:nvPr/>
        </p:nvSpPr>
        <p:spPr>
          <a:xfrm>
            <a:off x="2209800" y="5638800"/>
            <a:ext cx="2743200" cy="369332"/>
          </a:xfrm>
          <a:prstGeom prst="rect">
            <a:avLst/>
          </a:prstGeom>
          <a:noFill/>
        </p:spPr>
        <p:txBody>
          <a:bodyPr wrap="square" rtlCol="0">
            <a:spAutoFit/>
          </a:bodyPr>
          <a:lstStyle/>
          <a:p>
            <a:r>
              <a:rPr lang="en-US" dirty="0" smtClean="0"/>
              <a:t>Piezoelectric Sensor (Piezo)</a:t>
            </a:r>
            <a:endParaRPr lang="en-US" dirty="0"/>
          </a:p>
        </p:txBody>
      </p:sp>
      <p:cxnSp>
        <p:nvCxnSpPr>
          <p:cNvPr id="19" name="Straight Arrow Connector 18"/>
          <p:cNvCxnSpPr>
            <a:stCxn id="15" idx="3"/>
          </p:cNvCxnSpPr>
          <p:nvPr/>
        </p:nvCxnSpPr>
        <p:spPr>
          <a:xfrm flipV="1">
            <a:off x="4953000" y="5334000"/>
            <a:ext cx="1066800" cy="4894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01000" y="6553200"/>
            <a:ext cx="914400" cy="276999"/>
          </a:xfrm>
          <a:prstGeom prst="rect">
            <a:avLst/>
          </a:prstGeom>
          <a:noFill/>
        </p:spPr>
        <p:txBody>
          <a:bodyPr wrap="square" rtlCol="0">
            <a:spAutoFit/>
          </a:bodyPr>
          <a:lstStyle/>
          <a:p>
            <a:r>
              <a:rPr lang="en-US" sz="1200" dirty="0" smtClean="0"/>
              <a:t>TEMAC 08</a:t>
            </a: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trix-animated-image.gif"/>
          <p:cNvPicPr>
            <a:picLocks noChangeAspect="1"/>
          </p:cNvPicPr>
          <p:nvPr/>
        </p:nvPicPr>
        <p:blipFill>
          <a:blip r:embed="rId3" cstate="print"/>
          <a:stretch>
            <a:fillRect/>
          </a:stretch>
        </p:blipFill>
        <p:spPr>
          <a:xfrm>
            <a:off x="1600200" y="1524000"/>
            <a:ext cx="7010400" cy="5029200"/>
          </a:xfrm>
          <a:prstGeom prst="rect">
            <a:avLst/>
          </a:prstGeom>
        </p:spPr>
      </p:pic>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8" name="Rectangle 2"/>
          <p:cNvSpPr txBox="1">
            <a:spLocks noChangeArrowheads="1"/>
          </p:cNvSpPr>
          <p:nvPr/>
        </p:nvSpPr>
        <p:spPr>
          <a:xfrm>
            <a:off x="762000" y="381000"/>
            <a:ext cx="4343400" cy="457200"/>
          </a:xfrm>
          <a:prstGeom prst="rect">
            <a:avLst/>
          </a:prstGeom>
        </p:spPr>
        <p:txBody>
          <a:bodyPr>
            <a:noAutofit/>
          </a:bodyPr>
          <a:lstStyle/>
          <a:p>
            <a:pPr lvl="0" algn="ctr">
              <a:spcBef>
                <a:spcPct val="0"/>
              </a:spcBef>
              <a:defRPr/>
            </a:pPr>
            <a:endParaRPr lang="en-US" sz="2400" b="1" dirty="0" smtClean="0">
              <a:solidFill>
                <a:srgbClr val="660000"/>
              </a:solidFill>
            </a:endParaRPr>
          </a:p>
        </p:txBody>
      </p:sp>
      <p:sp>
        <p:nvSpPr>
          <p:cNvPr id="10" name="TextBox 9"/>
          <p:cNvSpPr txBox="1"/>
          <p:nvPr/>
        </p:nvSpPr>
        <p:spPr>
          <a:xfrm>
            <a:off x="1676400" y="1600200"/>
            <a:ext cx="6629400" cy="400110"/>
          </a:xfrm>
          <a:prstGeom prst="rect">
            <a:avLst/>
          </a:prstGeom>
          <a:noFill/>
        </p:spPr>
        <p:txBody>
          <a:bodyPr wrap="square" rtlCol="0">
            <a:spAutoFit/>
          </a:bodyPr>
          <a:lstStyle/>
          <a:p>
            <a:r>
              <a:rPr lang="en-US" sz="2000" b="1" dirty="0" smtClean="0">
                <a:solidFill>
                  <a:schemeClr val="bg1"/>
                </a:solidFill>
              </a:rPr>
              <a:t>We process the collected data and calculate :</a:t>
            </a:r>
          </a:p>
        </p:txBody>
      </p:sp>
      <p:sp>
        <p:nvSpPr>
          <p:cNvPr id="11" name="Rectangle 3"/>
          <p:cNvSpPr txBox="1">
            <a:spLocks noChangeArrowheads="1"/>
          </p:cNvSpPr>
          <p:nvPr/>
        </p:nvSpPr>
        <p:spPr>
          <a:xfrm>
            <a:off x="1219200" y="2057400"/>
            <a:ext cx="7239000" cy="1752600"/>
          </a:xfrm>
          <a:prstGeom prst="rect">
            <a:avLst/>
          </a:prstGeom>
        </p:spPr>
        <p:txBody>
          <a:bodyPr vert="horz" lIns="91440" tIns="45720" rIns="91440" bIns="45720" rtlCol="0">
            <a:noAutofit/>
          </a:bodyPr>
          <a:lstStyle/>
          <a:p>
            <a:pPr marL="742950" marR="0" lvl="1" indent="-285750" algn="l" defTabSz="914400" rtl="0" eaLnBrk="1" fontAlgn="auto" latinLnBrk="0" hangingPunct="1">
              <a:lnSpc>
                <a:spcPct val="100000"/>
              </a:lnSpc>
              <a:spcBef>
                <a:spcPct val="20000"/>
              </a:spcBef>
              <a:spcAft>
                <a:spcPts val="0"/>
              </a:spcAft>
              <a:buClrTx/>
              <a:buSzTx/>
              <a:buFont typeface="Arial" charset="0"/>
              <a:buChar char="•"/>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Adjustment Factors</a:t>
            </a:r>
          </a:p>
          <a:p>
            <a:pPr marL="1200150" lvl="2" indent="-285750">
              <a:spcBef>
                <a:spcPct val="20000"/>
              </a:spcBef>
              <a:buFont typeface="Courier New" pitchFamily="49" charset="0"/>
              <a:buChar char="o"/>
            </a:pPr>
            <a:r>
              <a:rPr lang="en-US" sz="2400" dirty="0" smtClean="0">
                <a:solidFill>
                  <a:schemeClr val="bg1"/>
                </a:solidFill>
              </a:rPr>
              <a:t>Day of week and seasonal factors</a:t>
            </a:r>
          </a:p>
          <a:p>
            <a:pPr marL="1200150" lvl="2" indent="-285750">
              <a:spcBef>
                <a:spcPct val="20000"/>
              </a:spcBef>
              <a:buFont typeface="Courier New" pitchFamily="49" charset="0"/>
              <a:buChar char="o"/>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Axle</a:t>
            </a:r>
            <a:r>
              <a:rPr kumimoji="0" lang="en-US" sz="2400" b="0" i="0" u="none" strike="noStrike" kern="1200" cap="none" spc="0" normalizeH="0" noProof="0" dirty="0" smtClean="0">
                <a:ln>
                  <a:noFill/>
                </a:ln>
                <a:solidFill>
                  <a:schemeClr val="bg1"/>
                </a:solidFill>
                <a:effectLst/>
                <a:uLnTx/>
                <a:uFillTx/>
                <a:latin typeface="+mn-lt"/>
                <a:ea typeface="+mn-ea"/>
                <a:cs typeface="+mn-cs"/>
              </a:rPr>
              <a:t> factors</a:t>
            </a:r>
          </a:p>
          <a:p>
            <a:pPr marL="1200150" lvl="2" indent="-285750">
              <a:spcBef>
                <a:spcPct val="20000"/>
              </a:spcBef>
              <a:buFont typeface="Courier New" pitchFamily="49" charset="0"/>
              <a:buChar char="o"/>
            </a:pPr>
            <a:r>
              <a:rPr lang="en-US" sz="2400" baseline="0" dirty="0" smtClean="0">
                <a:solidFill>
                  <a:schemeClr val="bg1"/>
                </a:solidFill>
              </a:rPr>
              <a:t>Design</a:t>
            </a:r>
            <a:r>
              <a:rPr lang="en-US" sz="2400" dirty="0" smtClean="0">
                <a:solidFill>
                  <a:schemeClr val="bg1"/>
                </a:solidFill>
              </a:rPr>
              <a:t> hour factors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 typeface="Arial" charset="0"/>
              <a:buChar char="•"/>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ectangle 2"/>
          <p:cNvSpPr txBox="1">
            <a:spLocks noChangeArrowheads="1"/>
          </p:cNvSpPr>
          <p:nvPr/>
        </p:nvSpPr>
        <p:spPr>
          <a:xfrm>
            <a:off x="762000" y="381000"/>
            <a:ext cx="2209800" cy="457200"/>
          </a:xfrm>
          <a:prstGeom prst="rect">
            <a:avLst/>
          </a:prstGeom>
        </p:spPr>
        <p:txBody>
          <a:bodyPr>
            <a:noAutofit/>
          </a:bodyPr>
          <a:lstStyle/>
          <a:p>
            <a:pPr lvl="0">
              <a:spcBef>
                <a:spcPct val="0"/>
              </a:spcBef>
              <a:defRPr/>
            </a:pPr>
            <a:r>
              <a:rPr lang="en-US" sz="2400" b="1" dirty="0" smtClean="0">
                <a:solidFill>
                  <a:srgbClr val="660000"/>
                </a:solidFill>
              </a:rPr>
              <a:t>Data Processing</a:t>
            </a:r>
          </a:p>
        </p:txBody>
      </p:sp>
      <p:sp>
        <p:nvSpPr>
          <p:cNvPr id="13" name="Rectangle 3"/>
          <p:cNvSpPr txBox="1">
            <a:spLocks noChangeArrowheads="1"/>
          </p:cNvSpPr>
          <p:nvPr/>
        </p:nvSpPr>
        <p:spPr>
          <a:xfrm>
            <a:off x="1219200" y="3810000"/>
            <a:ext cx="7239000" cy="457200"/>
          </a:xfrm>
          <a:prstGeom prst="rect">
            <a:avLst/>
          </a:prstGeom>
        </p:spPr>
        <p:txBody>
          <a:bodyPr vert="horz" lIns="91440" tIns="45720" rIns="91440" bIns="45720" rtlCol="0">
            <a:noAutofit/>
          </a:bodyPr>
          <a:lstStyle/>
          <a:p>
            <a:pPr marL="742950" lvl="1" indent="-285750">
              <a:spcBef>
                <a:spcPct val="20000"/>
              </a:spcBef>
              <a:buFont typeface="Arial" charset="0"/>
              <a:buChar char="•"/>
              <a:defRPr/>
            </a:pPr>
            <a:r>
              <a:rPr lang="en-US" sz="2400" dirty="0" smtClean="0">
                <a:solidFill>
                  <a:schemeClr val="bg1"/>
                </a:solidFill>
              </a:rPr>
              <a:t>Annual Average Daily Traffic (AADT)</a:t>
            </a:r>
          </a:p>
          <a:p>
            <a:pPr marL="742950" lvl="1" indent="-285750">
              <a:spcBef>
                <a:spcPct val="20000"/>
              </a:spcBef>
              <a:buFont typeface="Arial" pitchFamily="34" charset="0"/>
              <a:buChar char="•"/>
            </a:pPr>
            <a:endParaRPr kumimoji="0" lang="en-US" sz="2400" b="0" i="0" u="none" strike="noStrike" kern="1200" cap="none" spc="0" normalizeH="0" noProof="0" dirty="0" smtClean="0">
              <a:ln>
                <a:noFill/>
              </a:ln>
              <a:solidFill>
                <a:schemeClr val="tx1"/>
              </a:solidFill>
              <a:effectLst/>
              <a:uLnTx/>
              <a:uFillTx/>
              <a:latin typeface="+mn-lt"/>
              <a:ea typeface="+mn-ea"/>
              <a:cs typeface="+mn-cs"/>
            </a:endParaRPr>
          </a:p>
          <a:p>
            <a:pPr marL="742950" lvl="1" indent="-285750">
              <a:spcBef>
                <a:spcPct val="20000"/>
              </a:spcBef>
              <a:buFont typeface="Arial" pitchFamily="34" charset="0"/>
              <a:buChar cha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 typeface="Arial" charset="0"/>
              <a:buChar char="•"/>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4" name="Rectangle 3"/>
          <p:cNvSpPr txBox="1">
            <a:spLocks noChangeArrowheads="1"/>
          </p:cNvSpPr>
          <p:nvPr/>
        </p:nvSpPr>
        <p:spPr>
          <a:xfrm>
            <a:off x="1219200" y="4267200"/>
            <a:ext cx="7239000" cy="533400"/>
          </a:xfrm>
          <a:prstGeom prst="rect">
            <a:avLst/>
          </a:prstGeom>
        </p:spPr>
        <p:txBody>
          <a:bodyPr vert="horz" lIns="91440" tIns="45720" rIns="91440" bIns="45720" rtlCol="0">
            <a:noAutofit/>
          </a:bodyPr>
          <a:lstStyle/>
          <a:p>
            <a:pPr marL="742950" lvl="1" indent="-285750">
              <a:spcBef>
                <a:spcPct val="20000"/>
              </a:spcBef>
              <a:buFont typeface="Arial" charset="0"/>
              <a:buChar char="•"/>
              <a:defRPr/>
            </a:pPr>
            <a:r>
              <a:rPr lang="en-US" sz="2400" dirty="0" smtClean="0">
                <a:solidFill>
                  <a:schemeClr val="bg1"/>
                </a:solidFill>
              </a:rPr>
              <a:t>Daily Vehicle Miles Traveled (DVMT)</a:t>
            </a:r>
          </a:p>
          <a:p>
            <a:pPr marL="742950" lvl="1" indent="-285750">
              <a:spcBef>
                <a:spcPct val="20000"/>
              </a:spcBef>
              <a:buFont typeface="Arial" pitchFamily="34" charset="0"/>
              <a:buChar char="•"/>
            </a:pPr>
            <a:endParaRPr kumimoji="0" lang="en-US" sz="2400" b="0" i="0" u="none" strike="noStrike" kern="1200" cap="none" spc="0" normalizeH="0" noProof="0" dirty="0" smtClean="0">
              <a:ln>
                <a:noFill/>
              </a:ln>
              <a:solidFill>
                <a:schemeClr val="tx1"/>
              </a:solidFill>
              <a:effectLst/>
              <a:uLnTx/>
              <a:uFillTx/>
              <a:latin typeface="+mn-lt"/>
              <a:ea typeface="+mn-ea"/>
              <a:cs typeface="+mn-cs"/>
            </a:endParaRPr>
          </a:p>
          <a:p>
            <a:pPr marL="742950" lvl="1" indent="-285750">
              <a:spcBef>
                <a:spcPct val="20000"/>
              </a:spcBef>
              <a:buFont typeface="Arial" pitchFamily="34" charset="0"/>
              <a:buChar cha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 typeface="Arial" charset="0"/>
              <a:buChar char="•"/>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5" name="TextBox 14"/>
          <p:cNvSpPr txBox="1"/>
          <p:nvPr/>
        </p:nvSpPr>
        <p:spPr>
          <a:xfrm>
            <a:off x="8001000" y="6553200"/>
            <a:ext cx="914400" cy="276999"/>
          </a:xfrm>
          <a:prstGeom prst="rect">
            <a:avLst/>
          </a:prstGeom>
          <a:noFill/>
        </p:spPr>
        <p:txBody>
          <a:bodyPr wrap="square" rtlCol="0">
            <a:spAutoFit/>
          </a:bodyPr>
          <a:lstStyle/>
          <a:p>
            <a:r>
              <a:rPr lang="en-US" sz="1200" dirty="0" smtClean="0"/>
              <a:t>TEMAC 09</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8" name="Rectangle 2"/>
          <p:cNvSpPr txBox="1">
            <a:spLocks noChangeArrowheads="1"/>
          </p:cNvSpPr>
          <p:nvPr/>
        </p:nvSpPr>
        <p:spPr>
          <a:xfrm>
            <a:off x="762000" y="381000"/>
            <a:ext cx="4343400" cy="457200"/>
          </a:xfrm>
          <a:prstGeom prst="rect">
            <a:avLst/>
          </a:prstGeom>
        </p:spPr>
        <p:txBody>
          <a:bodyPr>
            <a:noAutofit/>
          </a:bodyPr>
          <a:lstStyle/>
          <a:p>
            <a:pPr lvl="0" algn="ctr">
              <a:spcBef>
                <a:spcPct val="0"/>
              </a:spcBef>
              <a:defRPr/>
            </a:pPr>
            <a:endParaRPr lang="en-US" sz="2400" b="1" dirty="0" smtClean="0">
              <a:solidFill>
                <a:srgbClr val="660000"/>
              </a:solidFill>
            </a:endParaRPr>
          </a:p>
        </p:txBody>
      </p:sp>
      <p:sp>
        <p:nvSpPr>
          <p:cNvPr id="10" name="TextBox 9"/>
          <p:cNvSpPr txBox="1"/>
          <p:nvPr/>
        </p:nvSpPr>
        <p:spPr>
          <a:xfrm>
            <a:off x="1752600" y="1447800"/>
            <a:ext cx="6629400" cy="400110"/>
          </a:xfrm>
          <a:prstGeom prst="rect">
            <a:avLst/>
          </a:prstGeom>
          <a:noFill/>
        </p:spPr>
        <p:txBody>
          <a:bodyPr wrap="square" rtlCol="0">
            <a:spAutoFit/>
          </a:bodyPr>
          <a:lstStyle/>
          <a:p>
            <a:r>
              <a:rPr lang="en-US" sz="2000" b="1" dirty="0" smtClean="0">
                <a:solidFill>
                  <a:schemeClr val="tx1">
                    <a:lumMod val="95000"/>
                    <a:lumOff val="5000"/>
                  </a:schemeClr>
                </a:solidFill>
              </a:rPr>
              <a:t>We provide :</a:t>
            </a:r>
          </a:p>
        </p:txBody>
      </p:sp>
      <p:sp>
        <p:nvSpPr>
          <p:cNvPr id="11" name="Rectangle 3"/>
          <p:cNvSpPr txBox="1">
            <a:spLocks noChangeArrowheads="1"/>
          </p:cNvSpPr>
          <p:nvPr/>
        </p:nvSpPr>
        <p:spPr>
          <a:xfrm>
            <a:off x="1371600" y="1828800"/>
            <a:ext cx="7239000" cy="1752600"/>
          </a:xfrm>
          <a:prstGeom prst="rect">
            <a:avLst/>
          </a:prstGeom>
        </p:spPr>
        <p:txBody>
          <a:bodyPr vert="horz" lIns="91440" tIns="45720" rIns="91440" bIns="45720" rtlCol="0">
            <a:noAutofit/>
          </a:bodyPr>
          <a:lstStyle/>
          <a:p>
            <a:pPr marL="742950" lvl="1" indent="-285750">
              <a:spcBef>
                <a:spcPct val="20000"/>
              </a:spcBef>
              <a:buFont typeface="Arial" pitchFamily="34" charset="0"/>
              <a:buChar cha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Data for other Planning Branches</a:t>
            </a:r>
          </a:p>
          <a:p>
            <a:pPr marL="742950" lvl="1" indent="-285750">
              <a:spcBef>
                <a:spcPct val="20000"/>
              </a:spcBef>
              <a:buFont typeface="Arial" pitchFamily="34" charset="0"/>
              <a:buChar cha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Reports for FHWA, KYTC, KTC, and various</a:t>
            </a:r>
            <a:r>
              <a:rPr kumimoji="0" lang="en-US" sz="2400" b="0" i="0" u="none" strike="noStrike" kern="1200" cap="none" spc="0" normalizeH="0" noProof="0" dirty="0" smtClean="0">
                <a:ln>
                  <a:noFill/>
                </a:ln>
                <a:solidFill>
                  <a:schemeClr val="tx1"/>
                </a:solidFill>
                <a:effectLst/>
                <a:uLnTx/>
                <a:uFillTx/>
                <a:latin typeface="+mn-lt"/>
                <a:ea typeface="+mn-ea"/>
                <a:cs typeface="+mn-cs"/>
              </a:rPr>
              <a:t> other agencies with an interest in transportation data</a:t>
            </a:r>
          </a:p>
          <a:p>
            <a:pPr marL="742950" lvl="1" indent="-285750">
              <a:spcBef>
                <a:spcPct val="20000"/>
              </a:spcBef>
              <a:buFont typeface="Arial" pitchFamily="34" charset="0"/>
              <a:buChar char="•"/>
            </a:pPr>
            <a:r>
              <a:rPr lang="en-US" sz="2400" dirty="0" smtClean="0"/>
              <a:t>Information for Public Consumption</a:t>
            </a:r>
          </a:p>
          <a:p>
            <a:pPr marL="1200150" lvl="2" indent="-285750">
              <a:spcBef>
                <a:spcPct val="20000"/>
              </a:spcBef>
              <a:buFont typeface="Arial" pitchFamily="34" charset="0"/>
              <a:buChar char="•"/>
            </a:pPr>
            <a:endParaRPr lang="en-US" sz="2400" dirty="0" smtClean="0"/>
          </a:p>
          <a:p>
            <a:pPr marL="1200150" lvl="2" indent="-285750">
              <a:spcBef>
                <a:spcPct val="20000"/>
              </a:spcBef>
              <a:buFont typeface="Arial" pitchFamily="34" charset="0"/>
              <a:buChar char="•"/>
            </a:pPr>
            <a:endParaRPr kumimoji="0" lang="en-US" sz="2400" b="0" i="0" u="none" strike="noStrike" kern="1200" cap="none" spc="0" normalizeH="0" noProof="0" dirty="0" smtClean="0">
              <a:ln>
                <a:noFill/>
              </a:ln>
              <a:solidFill>
                <a:schemeClr val="tx1"/>
              </a:solidFill>
              <a:effectLst/>
              <a:uLnTx/>
              <a:uFillTx/>
              <a:latin typeface="+mn-lt"/>
              <a:ea typeface="+mn-ea"/>
              <a:cs typeface="+mn-cs"/>
            </a:endParaRPr>
          </a:p>
          <a:p>
            <a:pPr marL="742950" lvl="1" indent="-285750">
              <a:spcBef>
                <a:spcPct val="20000"/>
              </a:spcBef>
              <a:buFont typeface="Arial" pitchFamily="34" charset="0"/>
              <a:buChar char="•"/>
            </a:pPr>
            <a:endParaRPr kumimoji="0" lang="en-US" sz="2400" b="0" i="0" u="none" strike="noStrike" kern="1200" cap="none" spc="0" normalizeH="0" noProof="0" dirty="0" smtClean="0">
              <a:ln>
                <a:noFill/>
              </a:ln>
              <a:solidFill>
                <a:schemeClr val="tx1"/>
              </a:solidFill>
              <a:effectLst/>
              <a:uLnTx/>
              <a:uFillTx/>
              <a:latin typeface="+mn-lt"/>
              <a:ea typeface="+mn-ea"/>
              <a:cs typeface="+mn-cs"/>
            </a:endParaRPr>
          </a:p>
          <a:p>
            <a:pPr marL="742950" lvl="1" indent="-285750">
              <a:spcBef>
                <a:spcPct val="20000"/>
              </a:spcBef>
              <a:buFont typeface="Arial" pitchFamily="34" charset="0"/>
              <a:buChar cha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 typeface="Arial" charset="0"/>
              <a:buChar char="•"/>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r" defTabSz="9144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ectangle 2"/>
          <p:cNvSpPr txBox="1">
            <a:spLocks noChangeArrowheads="1"/>
          </p:cNvSpPr>
          <p:nvPr/>
        </p:nvSpPr>
        <p:spPr>
          <a:xfrm>
            <a:off x="762000" y="381000"/>
            <a:ext cx="3505200" cy="457200"/>
          </a:xfrm>
          <a:prstGeom prst="rect">
            <a:avLst/>
          </a:prstGeom>
        </p:spPr>
        <p:txBody>
          <a:bodyPr>
            <a:noAutofit/>
          </a:bodyPr>
          <a:lstStyle/>
          <a:p>
            <a:pPr lvl="0">
              <a:spcBef>
                <a:spcPct val="0"/>
              </a:spcBef>
              <a:defRPr/>
            </a:pPr>
            <a:r>
              <a:rPr lang="en-US" sz="2400" b="1" dirty="0" smtClean="0">
                <a:solidFill>
                  <a:srgbClr val="660000"/>
                </a:solidFill>
              </a:rPr>
              <a:t>Reporting and Data Usage</a:t>
            </a:r>
          </a:p>
        </p:txBody>
      </p:sp>
      <p:sp>
        <p:nvSpPr>
          <p:cNvPr id="9" name="Rectangle 8"/>
          <p:cNvSpPr/>
          <p:nvPr/>
        </p:nvSpPr>
        <p:spPr>
          <a:xfrm>
            <a:off x="914400" y="4114800"/>
            <a:ext cx="7772400" cy="2677656"/>
          </a:xfrm>
          <a:prstGeom prst="rect">
            <a:avLst/>
          </a:prstGeom>
        </p:spPr>
        <p:txBody>
          <a:bodyPr wrap="square">
            <a:spAutoFit/>
          </a:bodyPr>
          <a:lstStyle/>
          <a:p>
            <a:pPr marL="1200150" lvl="2" indent="-285750">
              <a:spcBef>
                <a:spcPct val="20000"/>
              </a:spcBef>
              <a:buFont typeface="Arial" pitchFamily="34" charset="0"/>
              <a:buChar char="•"/>
            </a:pPr>
            <a:r>
              <a:rPr lang="en-US" sz="2400" dirty="0" smtClean="0"/>
              <a:t>Allocating Highway Costs</a:t>
            </a:r>
          </a:p>
          <a:p>
            <a:pPr marL="1200150" lvl="2" indent="-285750">
              <a:spcBef>
                <a:spcPct val="20000"/>
              </a:spcBef>
              <a:buFont typeface="Arial" pitchFamily="34" charset="0"/>
              <a:buChar char="•"/>
            </a:pPr>
            <a:r>
              <a:rPr lang="en-US" sz="2400" dirty="0" smtClean="0"/>
              <a:t>Roadway and Bridge Design and Maintenance</a:t>
            </a:r>
          </a:p>
          <a:p>
            <a:pPr marL="1200150" lvl="2" indent="-285750">
              <a:spcBef>
                <a:spcPct val="20000"/>
              </a:spcBef>
              <a:buFont typeface="Arial" pitchFamily="34" charset="0"/>
              <a:buChar char="•"/>
            </a:pPr>
            <a:r>
              <a:rPr lang="en-US" sz="2400" dirty="0" smtClean="0"/>
              <a:t>Analyses: Safety, Capacity, Timing, Speed, Noise</a:t>
            </a:r>
          </a:p>
          <a:p>
            <a:pPr marL="1200150" lvl="2" indent="-285750">
              <a:spcBef>
                <a:spcPct val="20000"/>
              </a:spcBef>
              <a:buFont typeface="Arial" pitchFamily="34" charset="0"/>
              <a:buChar char="•"/>
            </a:pPr>
            <a:r>
              <a:rPr lang="en-US" sz="2400" dirty="0" smtClean="0"/>
              <a:t>Air Quality Assessment</a:t>
            </a:r>
          </a:p>
          <a:p>
            <a:pPr marL="1200150" lvl="2" indent="-285750">
              <a:spcBef>
                <a:spcPct val="20000"/>
              </a:spcBef>
              <a:buFont typeface="Arial" pitchFamily="34" charset="0"/>
              <a:buChar char="•"/>
            </a:pPr>
            <a:r>
              <a:rPr lang="en-US" sz="2400" dirty="0" smtClean="0"/>
              <a:t>Helping businesses decide where to locate</a:t>
            </a:r>
          </a:p>
          <a:p>
            <a:pPr marL="1200150" lvl="2" indent="-285750">
              <a:spcBef>
                <a:spcPct val="20000"/>
              </a:spcBef>
              <a:buFont typeface="Arial" pitchFamily="34" charset="0"/>
              <a:buChar char="•"/>
            </a:pPr>
            <a:endParaRPr lang="en-US" sz="2400" dirty="0" smtClean="0"/>
          </a:p>
        </p:txBody>
      </p:sp>
      <p:sp>
        <p:nvSpPr>
          <p:cNvPr id="13" name="Rectangle 12"/>
          <p:cNvSpPr/>
          <p:nvPr/>
        </p:nvSpPr>
        <p:spPr>
          <a:xfrm>
            <a:off x="1295400" y="3657600"/>
            <a:ext cx="5791200" cy="400110"/>
          </a:xfrm>
          <a:prstGeom prst="rect">
            <a:avLst/>
          </a:prstGeom>
        </p:spPr>
        <p:txBody>
          <a:bodyPr wrap="square">
            <a:spAutoFit/>
          </a:bodyPr>
          <a:lstStyle/>
          <a:p>
            <a:pPr marL="742950" lvl="1" indent="-285750">
              <a:spcBef>
                <a:spcPct val="20000"/>
              </a:spcBef>
            </a:pPr>
            <a:r>
              <a:rPr lang="en-US" sz="2000" b="1" dirty="0" smtClean="0">
                <a:solidFill>
                  <a:schemeClr val="tx1">
                    <a:lumMod val="95000"/>
                    <a:lumOff val="5000"/>
                  </a:schemeClr>
                </a:solidFill>
              </a:rPr>
              <a:t>Data is used for such things as:</a:t>
            </a:r>
          </a:p>
        </p:txBody>
      </p:sp>
      <p:sp>
        <p:nvSpPr>
          <p:cNvPr id="14" name="TextBox 13"/>
          <p:cNvSpPr txBox="1"/>
          <p:nvPr/>
        </p:nvSpPr>
        <p:spPr>
          <a:xfrm>
            <a:off x="8001000" y="6553200"/>
            <a:ext cx="914400" cy="276999"/>
          </a:xfrm>
          <a:prstGeom prst="rect">
            <a:avLst/>
          </a:prstGeom>
          <a:noFill/>
        </p:spPr>
        <p:txBody>
          <a:bodyPr wrap="square" rtlCol="0">
            <a:spAutoFit/>
          </a:bodyPr>
          <a:lstStyle/>
          <a:p>
            <a:r>
              <a:rPr lang="en-US" sz="1200" dirty="0" smtClean="0"/>
              <a:t>TEMAC 10</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9"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89" name="Picture 1"/>
          <p:cNvPicPr>
            <a:picLocks noChangeAspect="1" noChangeArrowheads="1"/>
          </p:cNvPicPr>
          <p:nvPr/>
        </p:nvPicPr>
        <p:blipFill>
          <a:blip r:embed="rId3" cstate="print"/>
          <a:srcRect/>
          <a:stretch>
            <a:fillRect/>
          </a:stretch>
        </p:blipFill>
        <p:spPr bwMode="auto">
          <a:xfrm>
            <a:off x="1676400" y="1752600"/>
            <a:ext cx="6858000" cy="3860581"/>
          </a:xfrm>
          <a:prstGeom prst="rect">
            <a:avLst/>
          </a:prstGeom>
          <a:noFill/>
          <a:ln w="9525">
            <a:noFill/>
            <a:miter lim="800000"/>
            <a:headEnd/>
            <a:tailEnd/>
          </a:ln>
        </p:spPr>
      </p:pic>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Rectangle 2"/>
          <p:cNvSpPr txBox="1">
            <a:spLocks noChangeArrowheads="1"/>
          </p:cNvSpPr>
          <p:nvPr/>
        </p:nvSpPr>
        <p:spPr>
          <a:xfrm>
            <a:off x="762000" y="381000"/>
            <a:ext cx="3962400" cy="457200"/>
          </a:xfrm>
          <a:prstGeom prst="rect">
            <a:avLst/>
          </a:prstGeom>
        </p:spPr>
        <p:txBody>
          <a:bodyPr>
            <a:noAutofit/>
          </a:bodyPr>
          <a:lstStyle/>
          <a:p>
            <a:pPr lvl="0">
              <a:spcBef>
                <a:spcPct val="0"/>
              </a:spcBef>
              <a:defRPr/>
            </a:pPr>
            <a:r>
              <a:rPr lang="en-US" sz="2400" b="1" dirty="0" smtClean="0">
                <a:solidFill>
                  <a:srgbClr val="660000"/>
                </a:solidFill>
              </a:rPr>
              <a:t>Readily Available Information</a:t>
            </a:r>
          </a:p>
        </p:txBody>
      </p:sp>
      <p:sp>
        <p:nvSpPr>
          <p:cNvPr id="11" name="TextBox 10"/>
          <p:cNvSpPr txBox="1"/>
          <p:nvPr/>
        </p:nvSpPr>
        <p:spPr>
          <a:xfrm>
            <a:off x="5029200" y="3657600"/>
            <a:ext cx="3962400" cy="646331"/>
          </a:xfrm>
          <a:prstGeom prst="rect">
            <a:avLst/>
          </a:prstGeom>
          <a:noFill/>
        </p:spPr>
        <p:txBody>
          <a:bodyPr wrap="square" rtlCol="0">
            <a:spAutoFit/>
          </a:bodyPr>
          <a:lstStyle/>
          <a:p>
            <a:pPr algn="ctr"/>
            <a:r>
              <a:rPr lang="en-US" b="1" dirty="0" smtClean="0"/>
              <a:t>Count Maps</a:t>
            </a:r>
          </a:p>
          <a:p>
            <a:pPr algn="ctr"/>
            <a:r>
              <a:rPr lang="en-US" b="1" dirty="0" smtClean="0"/>
              <a:t>(Counties and Incorporated Areas)</a:t>
            </a:r>
            <a:endParaRPr lang="en-US" b="1" dirty="0"/>
          </a:p>
        </p:txBody>
      </p:sp>
      <p:sp>
        <p:nvSpPr>
          <p:cNvPr id="13" name="TextBox 12"/>
          <p:cNvSpPr txBox="1"/>
          <p:nvPr/>
        </p:nvSpPr>
        <p:spPr>
          <a:xfrm>
            <a:off x="2419350" y="1025009"/>
            <a:ext cx="4762500" cy="369332"/>
          </a:xfrm>
          <a:prstGeom prst="rect">
            <a:avLst/>
          </a:prstGeom>
          <a:noFill/>
        </p:spPr>
        <p:txBody>
          <a:bodyPr wrap="square" rtlCol="0">
            <a:spAutoFit/>
          </a:bodyPr>
          <a:lstStyle/>
          <a:p>
            <a:pPr algn="ctr"/>
            <a:r>
              <a:rPr lang="en-US" b="1" dirty="0" smtClean="0"/>
              <a:t>KYTC Division of Planning Website</a:t>
            </a:r>
            <a:endParaRPr lang="en-US" b="1" dirty="0"/>
          </a:p>
        </p:txBody>
      </p:sp>
      <p:pic>
        <p:nvPicPr>
          <p:cNvPr id="396290" name="Picture 2"/>
          <p:cNvPicPr>
            <a:picLocks noChangeAspect="1" noChangeArrowheads="1"/>
          </p:cNvPicPr>
          <p:nvPr/>
        </p:nvPicPr>
        <p:blipFill>
          <a:blip r:embed="rId4" cstate="print"/>
          <a:srcRect/>
          <a:stretch>
            <a:fillRect/>
          </a:stretch>
        </p:blipFill>
        <p:spPr bwMode="auto">
          <a:xfrm>
            <a:off x="5410200" y="1524000"/>
            <a:ext cx="3429000" cy="2112940"/>
          </a:xfrm>
          <a:prstGeom prst="rect">
            <a:avLst/>
          </a:prstGeom>
          <a:noFill/>
          <a:ln w="9525">
            <a:noFill/>
            <a:miter lim="800000"/>
            <a:headEnd/>
            <a:tailEnd/>
          </a:ln>
        </p:spPr>
      </p:pic>
      <p:sp>
        <p:nvSpPr>
          <p:cNvPr id="14" name="TextBox 13"/>
          <p:cNvSpPr txBox="1"/>
          <p:nvPr/>
        </p:nvSpPr>
        <p:spPr>
          <a:xfrm>
            <a:off x="3581400" y="5715000"/>
            <a:ext cx="3086100" cy="369332"/>
          </a:xfrm>
          <a:prstGeom prst="rect">
            <a:avLst/>
          </a:prstGeom>
          <a:noFill/>
        </p:spPr>
        <p:txBody>
          <a:bodyPr wrap="square" rtlCol="0">
            <a:spAutoFit/>
          </a:bodyPr>
          <a:lstStyle/>
          <a:p>
            <a:pPr algn="ctr"/>
            <a:r>
              <a:rPr lang="en-US" b="1" dirty="0" smtClean="0"/>
              <a:t>Traffic Count Interactive Map</a:t>
            </a:r>
            <a:endParaRPr lang="en-US" b="1" dirty="0"/>
          </a:p>
        </p:txBody>
      </p:sp>
      <p:pic>
        <p:nvPicPr>
          <p:cNvPr id="498690" name="Picture 2"/>
          <p:cNvPicPr>
            <a:picLocks noChangeAspect="1" noChangeArrowheads="1"/>
          </p:cNvPicPr>
          <p:nvPr/>
        </p:nvPicPr>
        <p:blipFill>
          <a:blip r:embed="rId5" cstate="print"/>
          <a:srcRect/>
          <a:stretch>
            <a:fillRect/>
          </a:stretch>
        </p:blipFill>
        <p:spPr bwMode="auto">
          <a:xfrm>
            <a:off x="1524000" y="1524000"/>
            <a:ext cx="3276600" cy="2144880"/>
          </a:xfrm>
          <a:prstGeom prst="rect">
            <a:avLst/>
          </a:prstGeom>
          <a:noFill/>
          <a:ln w="9525">
            <a:noFill/>
            <a:miter lim="800000"/>
            <a:headEnd/>
            <a:tailEnd/>
          </a:ln>
        </p:spPr>
      </p:pic>
      <p:pic>
        <p:nvPicPr>
          <p:cNvPr id="498691" name="Picture 3"/>
          <p:cNvPicPr>
            <a:picLocks noChangeAspect="1" noChangeArrowheads="1"/>
          </p:cNvPicPr>
          <p:nvPr/>
        </p:nvPicPr>
        <p:blipFill>
          <a:blip r:embed="rId6" cstate="print"/>
          <a:srcRect/>
          <a:stretch>
            <a:fillRect/>
          </a:stretch>
        </p:blipFill>
        <p:spPr bwMode="auto">
          <a:xfrm>
            <a:off x="3048000" y="4572000"/>
            <a:ext cx="4505325" cy="2066925"/>
          </a:xfrm>
          <a:prstGeom prst="rect">
            <a:avLst/>
          </a:prstGeom>
          <a:noFill/>
          <a:ln w="9525">
            <a:noFill/>
            <a:miter lim="800000"/>
            <a:headEnd/>
            <a:tailEnd/>
          </a:ln>
        </p:spPr>
      </p:pic>
      <p:sp>
        <p:nvSpPr>
          <p:cNvPr id="15" name="TextBox 14"/>
          <p:cNvSpPr txBox="1"/>
          <p:nvPr/>
        </p:nvSpPr>
        <p:spPr>
          <a:xfrm>
            <a:off x="8001000" y="6553200"/>
            <a:ext cx="914400" cy="276999"/>
          </a:xfrm>
          <a:prstGeom prst="rect">
            <a:avLst/>
          </a:prstGeom>
          <a:noFill/>
        </p:spPr>
        <p:txBody>
          <a:bodyPr wrap="square" rtlCol="0">
            <a:spAutoFit/>
          </a:bodyPr>
          <a:lstStyle/>
          <a:p>
            <a:r>
              <a:rPr lang="en-US" sz="1200" dirty="0" smtClean="0"/>
              <a:t>TEMAC 11</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69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98689"/>
                                        </p:tgtEl>
                                        <p:attrNameLst>
                                          <p:attrName>style.visibility</p:attrName>
                                        </p:attrNameLst>
                                      </p:cBhvr>
                                      <p:to>
                                        <p:strVal val="hidden"/>
                                      </p:to>
                                    </p:set>
                                  </p:childTnLst>
                                </p:cTn>
                              </p:par>
                              <p:par>
                                <p:cTn id="9" presetID="0" presetClass="path" presetSubtype="0" accel="50000" decel="50000" fill="hold" grpId="2" nodeType="withEffect">
                                  <p:stCondLst>
                                    <p:cond delay="0"/>
                                  </p:stCondLst>
                                  <p:childTnLst>
                                    <p:animMotion origin="layout" path="M 3.33333E-6 1.7511E-6 L -0.21042 -0.29332 " pathEditMode="relative" rAng="0" ptsTypes="AA">
                                      <p:cBhvr>
                                        <p:cTn id="10" dur="500" fill="hold"/>
                                        <p:tgtEl>
                                          <p:spTgt spid="14"/>
                                        </p:tgtEl>
                                        <p:attrNameLst>
                                          <p:attrName>ppt_x</p:attrName>
                                          <p:attrName>ppt_y</p:attrName>
                                        </p:attrNameLst>
                                      </p:cBhvr>
                                      <p:rCtr x="-105" y="-147"/>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62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3"/>
          <p:cNvSpPr>
            <a:spLocks noGrp="1" noChangeArrowheads="1"/>
          </p:cNvSpPr>
          <p:nvPr>
            <p:ph type="body" idx="1"/>
          </p:nvPr>
        </p:nvSpPr>
        <p:spPr>
          <a:xfrm>
            <a:off x="914400" y="1524000"/>
            <a:ext cx="7924800" cy="4876800"/>
          </a:xfrm>
        </p:spPr>
        <p:txBody>
          <a:bodyPr>
            <a:normAutofit/>
          </a:bodyPr>
          <a:lstStyle/>
          <a:p>
            <a:pPr lvl="1">
              <a:buNone/>
            </a:pPr>
            <a:r>
              <a:rPr lang="en-US" sz="2200" b="1" dirty="0" smtClean="0">
                <a:solidFill>
                  <a:srgbClr val="660000"/>
                </a:solidFill>
              </a:rPr>
              <a:t>Website</a:t>
            </a:r>
          </a:p>
          <a:p>
            <a:pPr lvl="1">
              <a:buNone/>
            </a:pPr>
            <a:r>
              <a:rPr lang="en-US" sz="2200" dirty="0" smtClean="0">
                <a:hlinkClick r:id="rId3"/>
              </a:rPr>
              <a:t>http://transportation.ky.gov/Planning/Pages/count-maps.aspx</a:t>
            </a:r>
            <a:endParaRPr lang="en-US" sz="2200" dirty="0" smtClean="0"/>
          </a:p>
          <a:p>
            <a:pPr lvl="1">
              <a:buNone/>
            </a:pPr>
            <a:endParaRPr lang="en-US" sz="2200" dirty="0" smtClean="0"/>
          </a:p>
          <a:p>
            <a:pPr lvl="1" eaLnBrk="1" hangingPunct="1">
              <a:buFontTx/>
              <a:buNone/>
            </a:pPr>
            <a:r>
              <a:rPr lang="en-US" sz="2200" b="1" dirty="0" smtClean="0">
                <a:solidFill>
                  <a:srgbClr val="660000"/>
                </a:solidFill>
              </a:rPr>
              <a:t>Humans</a:t>
            </a:r>
          </a:p>
          <a:p>
            <a:pPr lvl="1">
              <a:buFont typeface="Arial" charset="0"/>
              <a:buChar char="•"/>
            </a:pPr>
            <a:r>
              <a:rPr lang="en-US" sz="2200" dirty="0" smtClean="0">
                <a:hlinkClick r:id="rId4"/>
              </a:rPr>
              <a:t>melissap.brown@ky.gov</a:t>
            </a:r>
            <a:r>
              <a:rPr lang="en-US" sz="2200" dirty="0" smtClean="0"/>
              <a:t> – 502-782-5049</a:t>
            </a:r>
          </a:p>
          <a:p>
            <a:pPr lvl="1" eaLnBrk="1" hangingPunct="1">
              <a:buFont typeface="Arial" charset="0"/>
              <a:buChar char="•"/>
            </a:pPr>
            <a:r>
              <a:rPr lang="en-US" sz="2200" dirty="0" smtClean="0">
                <a:hlinkClick r:id="rId5"/>
              </a:rPr>
              <a:t>jadie.tomlinson@ky.gov</a:t>
            </a:r>
            <a:r>
              <a:rPr lang="en-US" sz="2200" dirty="0" smtClean="0"/>
              <a:t> – 502-782-5087</a:t>
            </a:r>
          </a:p>
          <a:p>
            <a:pPr lvl="1" eaLnBrk="1" hangingPunct="1">
              <a:buFont typeface="Arial" charset="0"/>
              <a:buChar char="•"/>
            </a:pPr>
            <a:endParaRPr lang="en-US" sz="2200" dirty="0" smtClean="0"/>
          </a:p>
          <a:p>
            <a:pPr lvl="2" eaLnBrk="1" hangingPunct="1">
              <a:buNone/>
            </a:pPr>
            <a:endParaRPr lang="en-US" sz="2100" dirty="0" smtClean="0"/>
          </a:p>
          <a:p>
            <a:pPr lvl="1" eaLnBrk="1" hangingPunct="1">
              <a:buFontTx/>
              <a:buNone/>
            </a:pPr>
            <a:endParaRPr lang="en-US" sz="2500" dirty="0" smtClean="0"/>
          </a:p>
          <a:p>
            <a:pPr eaLnBrk="1" hangingPunct="1">
              <a:buFontTx/>
              <a:buNone/>
            </a:pPr>
            <a:endParaRPr lang="en-US" sz="2900" dirty="0" smtClean="0"/>
          </a:p>
          <a:p>
            <a:pPr lvl="1" eaLnBrk="1" hangingPunct="1">
              <a:buNone/>
            </a:pPr>
            <a:r>
              <a:rPr lang="en-US" sz="2900" dirty="0" smtClean="0"/>
              <a:t> </a:t>
            </a:r>
          </a:p>
          <a:p>
            <a:pPr eaLnBrk="1" hangingPunct="1">
              <a:buFontTx/>
              <a:buNone/>
            </a:pPr>
            <a:endParaRPr lang="en-US" sz="2800" dirty="0" smtClean="0"/>
          </a:p>
        </p:txBody>
      </p:sp>
      <p:sp>
        <p:nvSpPr>
          <p:cNvPr id="4"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7" name="Rectangle 2"/>
          <p:cNvSpPr txBox="1">
            <a:spLocks noChangeArrowheads="1"/>
          </p:cNvSpPr>
          <p:nvPr/>
        </p:nvSpPr>
        <p:spPr>
          <a:xfrm>
            <a:off x="762000" y="381000"/>
            <a:ext cx="3429000" cy="457200"/>
          </a:xfrm>
          <a:prstGeom prst="rect">
            <a:avLst/>
          </a:prstGeom>
        </p:spPr>
        <p:txBody>
          <a:bodyPr>
            <a:noAutofit/>
          </a:bodyPr>
          <a:lstStyle/>
          <a:p>
            <a:pPr lvl="0">
              <a:spcBef>
                <a:spcPct val="0"/>
              </a:spcBef>
              <a:defRPr/>
            </a:pPr>
            <a:r>
              <a:rPr lang="en-US" sz="2400" b="1" dirty="0" smtClean="0">
                <a:solidFill>
                  <a:srgbClr val="660000"/>
                </a:solidFill>
              </a:rPr>
              <a:t>Traffic Count Information</a:t>
            </a:r>
          </a:p>
        </p:txBody>
      </p:sp>
      <p:sp>
        <p:nvSpPr>
          <p:cNvPr id="8" name="TextBox 7"/>
          <p:cNvSpPr txBox="1"/>
          <p:nvPr/>
        </p:nvSpPr>
        <p:spPr>
          <a:xfrm>
            <a:off x="2419350" y="1025009"/>
            <a:ext cx="4762500" cy="369332"/>
          </a:xfrm>
          <a:prstGeom prst="rect">
            <a:avLst/>
          </a:prstGeom>
          <a:noFill/>
        </p:spPr>
        <p:txBody>
          <a:bodyPr wrap="square" rtlCol="0">
            <a:spAutoFit/>
          </a:bodyPr>
          <a:lstStyle/>
          <a:p>
            <a:pPr algn="ctr"/>
            <a:r>
              <a:rPr lang="en-US" b="1" dirty="0" smtClean="0"/>
              <a:t>Resources and Contacts</a:t>
            </a:r>
            <a:endParaRPr lang="en-US" b="1" dirty="0"/>
          </a:p>
        </p:txBody>
      </p:sp>
      <p:sp>
        <p:nvSpPr>
          <p:cNvPr id="10" name="TextBox 9"/>
          <p:cNvSpPr txBox="1"/>
          <p:nvPr/>
        </p:nvSpPr>
        <p:spPr>
          <a:xfrm>
            <a:off x="8001000" y="6553200"/>
            <a:ext cx="914400" cy="276999"/>
          </a:xfrm>
          <a:prstGeom prst="rect">
            <a:avLst/>
          </a:prstGeom>
          <a:noFill/>
        </p:spPr>
        <p:txBody>
          <a:bodyPr wrap="square" rtlCol="0">
            <a:spAutoFit/>
          </a:bodyPr>
          <a:lstStyle/>
          <a:p>
            <a:r>
              <a:rPr lang="en-US" sz="1200" dirty="0" smtClean="0"/>
              <a:t>TEMAC 12</a:t>
            </a:r>
            <a:endParaRPr lang="en-US"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Box 2"/>
          <p:cNvSpPr txBox="1">
            <a:spLocks noChangeArrowheads="1"/>
          </p:cNvSpPr>
          <p:nvPr/>
        </p:nvSpPr>
        <p:spPr bwMode="auto">
          <a:xfrm>
            <a:off x="1219200" y="1066800"/>
            <a:ext cx="6705600" cy="452438"/>
          </a:xfrm>
          <a:prstGeom prst="rect">
            <a:avLst/>
          </a:prstGeom>
          <a:noFill/>
          <a:ln w="9525">
            <a:noFill/>
            <a:miter lim="800000"/>
            <a:headEnd/>
            <a:tailEnd/>
          </a:ln>
          <a:effectLst/>
        </p:spPr>
        <p:txBody>
          <a:bodyPr lIns="91429" tIns="45714" rIns="91429" bIns="45714">
            <a:spAutoFit/>
          </a:bodyPr>
          <a:lstStyle/>
          <a:p>
            <a:pPr eaLnBrk="0" hangingPunct="0">
              <a:spcBef>
                <a:spcPct val="50000"/>
              </a:spcBef>
            </a:pPr>
            <a:endParaRPr lang="en-US" sz="2400">
              <a:solidFill>
                <a:schemeClr val="tx1"/>
              </a:solidFill>
              <a:latin typeface="Times New Roman" pitchFamily="18" charset="0"/>
            </a:endParaRPr>
          </a:p>
        </p:txBody>
      </p:sp>
      <p:sp>
        <p:nvSpPr>
          <p:cNvPr id="282627" name="Text Box 3"/>
          <p:cNvSpPr txBox="1">
            <a:spLocks noChangeArrowheads="1"/>
          </p:cNvSpPr>
          <p:nvPr/>
        </p:nvSpPr>
        <p:spPr bwMode="auto">
          <a:xfrm>
            <a:off x="2362200" y="4191000"/>
            <a:ext cx="4800600" cy="452438"/>
          </a:xfrm>
          <a:prstGeom prst="rect">
            <a:avLst/>
          </a:prstGeom>
          <a:noFill/>
          <a:ln w="9525">
            <a:noFill/>
            <a:miter lim="800000"/>
            <a:headEnd/>
            <a:tailEnd/>
          </a:ln>
          <a:effectLst/>
        </p:spPr>
        <p:txBody>
          <a:bodyPr lIns="91429" tIns="45714" rIns="91429" bIns="45714">
            <a:spAutoFit/>
          </a:bodyPr>
          <a:lstStyle/>
          <a:p>
            <a:pPr eaLnBrk="0" hangingPunct="0">
              <a:spcBef>
                <a:spcPct val="50000"/>
              </a:spcBef>
            </a:pPr>
            <a:endParaRPr lang="en-US" sz="2400">
              <a:solidFill>
                <a:schemeClr val="tx1"/>
              </a:solidFill>
              <a:latin typeface="Times New Roman" pitchFamily="18" charset="0"/>
            </a:endParaRPr>
          </a:p>
        </p:txBody>
      </p:sp>
      <p:pic>
        <p:nvPicPr>
          <p:cNvPr id="282630" name="Picture 6" descr="MCj02218450000[1]"/>
          <p:cNvPicPr>
            <a:picLocks noChangeAspect="1" noChangeArrowheads="1"/>
          </p:cNvPicPr>
          <p:nvPr/>
        </p:nvPicPr>
        <p:blipFill>
          <a:blip r:embed="rId3" cstate="print"/>
          <a:srcRect/>
          <a:stretch>
            <a:fillRect/>
          </a:stretch>
        </p:blipFill>
        <p:spPr bwMode="auto">
          <a:xfrm>
            <a:off x="2909888" y="1744663"/>
            <a:ext cx="3344862" cy="3500437"/>
          </a:xfrm>
          <a:prstGeom prst="rect">
            <a:avLst/>
          </a:prstGeom>
          <a:noFill/>
        </p:spPr>
      </p:pic>
      <p:sp>
        <p:nvSpPr>
          <p:cNvPr id="6"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Rectangle 2"/>
          <p:cNvSpPr txBox="1">
            <a:spLocks noChangeArrowheads="1"/>
          </p:cNvSpPr>
          <p:nvPr/>
        </p:nvSpPr>
        <p:spPr>
          <a:xfrm>
            <a:off x="762000" y="381000"/>
            <a:ext cx="7543800" cy="457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147"/>
                </a:solidFill>
                <a:effectLst/>
                <a:uLnTx/>
                <a:uFillTx/>
                <a:latin typeface="+mj-lt"/>
                <a:ea typeface="+mj-ea"/>
                <a:cs typeface="+mj-cs"/>
              </a:rPr>
              <a:t>How an “Idea” Becomes</a:t>
            </a:r>
            <a:r>
              <a:rPr kumimoji="0" lang="en-US" sz="3600" b="1" i="0" u="none" strike="noStrike" kern="1200" cap="none" spc="0" normalizeH="0" noProof="0" dirty="0" smtClean="0">
                <a:ln>
                  <a:noFill/>
                </a:ln>
                <a:solidFill>
                  <a:srgbClr val="002147"/>
                </a:solidFill>
                <a:effectLst/>
                <a:uLnTx/>
                <a:uFillTx/>
                <a:latin typeface="+mj-lt"/>
                <a:ea typeface="+mj-ea"/>
                <a:cs typeface="+mj-cs"/>
              </a:rPr>
              <a:t> a Project</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
        <p:nvSpPr>
          <p:cNvPr id="9"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1752600" y="1447800"/>
            <a:ext cx="6858000" cy="5110905"/>
          </a:xfrm>
          <a:prstGeom prst="rect">
            <a:avLst/>
          </a:prstGeom>
          <a:noFill/>
          <a:ln w="9525">
            <a:noFill/>
            <a:miter lim="800000"/>
            <a:headEnd/>
            <a:tailEnd/>
          </a:ln>
          <a:effectLst/>
        </p:spPr>
      </p:pic>
      <p:sp>
        <p:nvSpPr>
          <p:cNvPr id="3"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Transportation Systems Branch</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269DD0D-9790-4BDD-A5BF-27886C441864}" type="slidenum">
              <a:rPr lang="en-US" sz="900" b="1" smtClean="0"/>
              <a:pPr>
                <a:defRPr/>
              </a:pPr>
              <a:t>31</a:t>
            </a:fld>
            <a:endParaRPr lang="en-US" sz="900" b="1" dirty="0"/>
          </a:p>
        </p:txBody>
      </p:sp>
      <p:sp>
        <p:nvSpPr>
          <p:cNvPr id="13" name="Rectangle 3"/>
          <p:cNvSpPr txBox="1">
            <a:spLocks noRot="1" noChangeArrowheads="1"/>
          </p:cNvSpPr>
          <p:nvPr/>
        </p:nvSpPr>
        <p:spPr>
          <a:xfrm>
            <a:off x="1447800" y="1524000"/>
            <a:ext cx="6248400" cy="3733800"/>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n-US" sz="2400" dirty="0" smtClean="0"/>
              <a:t>Coordinate State Road Project Roadway Information with the District Offices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Process Official Orders of the State Primary Roadway System</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n-US" sz="2400" dirty="0" smtClean="0"/>
              <a:t>Update Other Highway Systems as needed (Coal haul, Truck Route, Forest Highway, etc.)</a:t>
            </a:r>
          </a:p>
          <a:p>
            <a:pPr marL="365760" lvl="0" indent="-256032">
              <a:spcBef>
                <a:spcPts val="400"/>
              </a:spcBef>
              <a:buClr>
                <a:schemeClr val="accent1"/>
              </a:buClr>
              <a:buSzPct val="68000"/>
              <a:buFont typeface="Wingdings 3"/>
              <a:buChar char=""/>
              <a:defRPr/>
            </a:pPr>
            <a:r>
              <a:rPr lang="en-US" sz="2400" dirty="0"/>
              <a:t>Update </a:t>
            </a:r>
            <a:r>
              <a:rPr lang="en-US" sz="2400" dirty="0" smtClean="0"/>
              <a:t>Maps as changes take place in the System</a:t>
            </a:r>
          </a:p>
          <a:p>
            <a:pPr marL="365760" lvl="0" indent="-256032">
              <a:spcBef>
                <a:spcPts val="400"/>
              </a:spcBef>
              <a:buClr>
                <a:schemeClr val="accent1"/>
              </a:buClr>
              <a:buSzPct val="68000"/>
              <a:buFont typeface="Wingdings 3"/>
              <a:buChar char=""/>
              <a:defRPr/>
            </a:pPr>
            <a:r>
              <a:rPr lang="en-US" sz="2400" dirty="0" smtClean="0"/>
              <a:t>Produce the Official KY State Highway Map</a:t>
            </a:r>
          </a:p>
        </p:txBody>
      </p:sp>
      <p:sp>
        <p:nvSpPr>
          <p:cNvPr id="6"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2A6EBB"/>
                </a:solidFill>
              </a:rPr>
              <a:t>Systems Branch Responsibilities</a:t>
            </a:r>
            <a:endParaRPr lang="en-US" sz="2700" u="sng" dirty="0" smtClean="0">
              <a:solidFill>
                <a:srgbClr val="2A6EBB"/>
              </a:solidFill>
            </a:endParaRPr>
          </a:p>
        </p:txBody>
      </p:sp>
      <p:sp>
        <p:nvSpPr>
          <p:cNvPr id="9" name="AutoShape 3"/>
          <p:cNvSpPr>
            <a:spLocks noChangeArrowheads="1" noChangeShapeType="1"/>
          </p:cNvSpPr>
          <p:nvPr/>
        </p:nvSpPr>
        <p:spPr bwMode="auto">
          <a:xfrm>
            <a:off x="1524000" y="1066800"/>
            <a:ext cx="7467600" cy="38100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r>
              <a:rPr lang="en-US" b="1" dirty="0" smtClean="0">
                <a:solidFill>
                  <a:schemeClr val="accent1">
                    <a:lumMod val="75000"/>
                  </a:schemeClr>
                </a:solidFill>
              </a:rPr>
              <a:t>Coordinate, Process OO’s, Assign Roadway Systems, Update Maps</a:t>
            </a:r>
            <a:endParaRPr lang="en-US"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269DD0D-9790-4BDD-A5BF-27886C441864}" type="slidenum">
              <a:rPr lang="en-US" sz="900" b="1" smtClean="0"/>
              <a:pPr>
                <a:defRPr/>
              </a:pPr>
              <a:t>32</a:t>
            </a:fld>
            <a:endParaRPr lang="en-US" sz="900" b="1" dirty="0"/>
          </a:p>
        </p:txBody>
      </p:sp>
      <p:sp>
        <p:nvSpPr>
          <p:cNvPr id="13" name="Rectangle 3"/>
          <p:cNvSpPr txBox="1">
            <a:spLocks noRot="1" noChangeArrowheads="1"/>
          </p:cNvSpPr>
          <p:nvPr/>
        </p:nvSpPr>
        <p:spPr>
          <a:xfrm>
            <a:off x="1447800" y="1524000"/>
            <a:ext cx="6248400" cy="3733800"/>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What </a:t>
            </a:r>
            <a:r>
              <a:rPr kumimoji="0" lang="en-US" sz="2400" b="0" i="0" u="sng" strike="noStrike" kern="1200" cap="none" spc="0" normalizeH="0" baseline="0" noProof="0" dirty="0" smtClean="0">
                <a:ln>
                  <a:noFill/>
                </a:ln>
                <a:solidFill>
                  <a:schemeClr val="tx1"/>
                </a:solidFill>
                <a:effectLst/>
                <a:uLnTx/>
                <a:uFillTx/>
                <a:latin typeface="+mn-lt"/>
                <a:ea typeface="+mn-ea"/>
                <a:cs typeface="+mn-cs"/>
              </a:rPr>
              <a:t>volume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of traffic w</a:t>
            </a:r>
            <a:r>
              <a:rPr lang="en-US" sz="2400" dirty="0" smtClean="0"/>
              <a:t>ill the project carry?</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What </a:t>
            </a:r>
            <a:r>
              <a:rPr kumimoji="0" lang="en-US" sz="2400" b="0" i="0" u="sng" strike="noStrike" kern="1200" cap="none" spc="0" normalizeH="0" baseline="0" noProof="0" dirty="0" smtClean="0">
                <a:ln>
                  <a:noFill/>
                </a:ln>
                <a:solidFill>
                  <a:schemeClr val="tx1"/>
                </a:solidFill>
                <a:effectLst/>
                <a:uLnTx/>
                <a:uFillTx/>
                <a:latin typeface="+mn-lt"/>
                <a:ea typeface="+mn-ea"/>
                <a:cs typeface="+mn-cs"/>
              </a:rPr>
              <a:t>type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of traffic will it carry?</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n-US" sz="2400" dirty="0" smtClean="0"/>
              <a:t>Will it need to be maintained out of </a:t>
            </a:r>
            <a:r>
              <a:rPr lang="en-US" sz="2400" u="sng" dirty="0" smtClean="0"/>
              <a:t>RS</a:t>
            </a:r>
            <a:r>
              <a:rPr lang="en-US" sz="2400" dirty="0" smtClean="0"/>
              <a:t> funds? </a:t>
            </a:r>
            <a:r>
              <a:rPr lang="en-US" sz="2400" u="sng" dirty="0" smtClean="0"/>
              <a:t>MP</a:t>
            </a:r>
            <a:r>
              <a:rPr lang="en-US" sz="2400" dirty="0" smtClean="0"/>
              <a:t>?</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n-US" sz="2400" dirty="0" smtClean="0"/>
              <a:t>Will it affect traffic on </a:t>
            </a:r>
            <a:r>
              <a:rPr lang="en-US" sz="2400" u="sng" dirty="0" smtClean="0"/>
              <a:t>nearby roads </a:t>
            </a:r>
            <a:r>
              <a:rPr lang="en-US" sz="2400" dirty="0" smtClean="0"/>
              <a:t>– should their systems change?</a:t>
            </a:r>
          </a:p>
        </p:txBody>
      </p:sp>
      <p:pic>
        <p:nvPicPr>
          <p:cNvPr id="45074" name="Picture 18" descr="C:\Documents and Settings\carol.brent\Local Settings\Temporary Internet Files\Content.IE5\0ODEBW7Q\MCj00787110000[1].wmf"/>
          <p:cNvPicPr>
            <a:picLocks noChangeAspect="1" noChangeArrowheads="1"/>
          </p:cNvPicPr>
          <p:nvPr/>
        </p:nvPicPr>
        <p:blipFill>
          <a:blip r:embed="rId3" cstate="print"/>
          <a:srcRect/>
          <a:stretch>
            <a:fillRect/>
          </a:stretch>
        </p:blipFill>
        <p:spPr bwMode="auto">
          <a:xfrm rot="366355">
            <a:off x="7392479" y="3104330"/>
            <a:ext cx="1216550" cy="2950729"/>
          </a:xfrm>
          <a:prstGeom prst="rect">
            <a:avLst/>
          </a:prstGeom>
          <a:noFill/>
        </p:spPr>
      </p:pic>
      <p:sp>
        <p:nvSpPr>
          <p:cNvPr id="6"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2A6EBB"/>
                </a:solidFill>
              </a:rPr>
              <a:t>Considerations for State Road Project Info</a:t>
            </a:r>
            <a:endParaRPr lang="en-US" sz="2700" u="sng" dirty="0" smtClean="0">
              <a:solidFill>
                <a:srgbClr val="2A6EBB"/>
              </a:solidFill>
            </a:endParaRPr>
          </a:p>
        </p:txBody>
      </p:sp>
      <p:sp>
        <p:nvSpPr>
          <p:cNvPr id="9"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0" name="TextBox 9"/>
          <p:cNvSpPr txBox="1"/>
          <p:nvPr/>
        </p:nvSpPr>
        <p:spPr>
          <a:xfrm>
            <a:off x="2819400" y="1025009"/>
            <a:ext cx="4191000" cy="369332"/>
          </a:xfrm>
          <a:prstGeom prst="rect">
            <a:avLst/>
          </a:prstGeom>
          <a:noFill/>
        </p:spPr>
        <p:txBody>
          <a:bodyPr wrap="square" rtlCol="0">
            <a:spAutoFit/>
          </a:bodyPr>
          <a:lstStyle/>
          <a:p>
            <a:pPr algn="ctr"/>
            <a:r>
              <a:rPr lang="en-US" b="1" dirty="0" smtClean="0">
                <a:solidFill>
                  <a:srgbClr val="2A6EBB"/>
                </a:solidFill>
              </a:rPr>
              <a:t>When Planning and Designing Project</a:t>
            </a:r>
            <a:endParaRPr lang="en-US" dirty="0">
              <a:solidFill>
                <a:srgbClr val="2A6EBB"/>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447800" y="1447800"/>
            <a:ext cx="5562600" cy="4495800"/>
          </a:xfrm>
        </p:spPr>
        <p:txBody>
          <a:bodyPr>
            <a:normAutofit/>
          </a:bodyPr>
          <a:lstStyle/>
          <a:p>
            <a:r>
              <a:rPr lang="en-US" b="1" dirty="0" smtClean="0"/>
              <a:t>Determine who </a:t>
            </a:r>
            <a:r>
              <a:rPr lang="en-US" b="1" u="sng" dirty="0" smtClean="0"/>
              <a:t>should</a:t>
            </a:r>
            <a:r>
              <a:rPr lang="en-US" b="1" dirty="0" smtClean="0"/>
              <a:t> maintain all bypassed state roadbeds </a:t>
            </a:r>
            <a:r>
              <a:rPr lang="en-US" sz="2000" b="1" dirty="0" smtClean="0"/>
              <a:t>(paving, mowing, snow &amp; ice, drainage, traffic counts, etc.)</a:t>
            </a:r>
            <a:endParaRPr lang="en-US" b="1" dirty="0" smtClean="0"/>
          </a:p>
          <a:p>
            <a:r>
              <a:rPr lang="en-US" b="1" dirty="0" smtClean="0"/>
              <a:t>Negotiate with local government to accept what they should maintain (during Phase I)</a:t>
            </a:r>
          </a:p>
        </p:txBody>
      </p:sp>
      <p:sp>
        <p:nvSpPr>
          <p:cNvPr id="6" name="Slide Number Placeholder 5"/>
          <p:cNvSpPr>
            <a:spLocks noGrp="1"/>
          </p:cNvSpPr>
          <p:nvPr>
            <p:ph type="sldNum" sz="quarter" idx="12"/>
          </p:nvPr>
        </p:nvSpPr>
        <p:spPr/>
        <p:txBody>
          <a:bodyPr/>
          <a:lstStyle/>
          <a:p>
            <a:pPr>
              <a:defRPr/>
            </a:pPr>
            <a:fld id="{94071F68-8B00-4485-849F-62556BB72868}" type="slidenum">
              <a:rPr lang="en-US" b="1" smtClean="0">
                <a:solidFill>
                  <a:srgbClr val="0066CC"/>
                </a:solidFill>
              </a:rPr>
              <a:pPr>
                <a:defRPr/>
              </a:pPr>
              <a:t>33</a:t>
            </a:fld>
            <a:endParaRPr lang="en-US" b="1" dirty="0">
              <a:solidFill>
                <a:srgbClr val="0066CC"/>
              </a:solidFill>
            </a:endParaRPr>
          </a:p>
        </p:txBody>
      </p:sp>
      <p:pic>
        <p:nvPicPr>
          <p:cNvPr id="8" name="Picture 6" descr="C:\Users\Carol\AppData\Local\Microsoft\Windows\Temporary Internet Files\Content.IE5\N6IXJSJQ\MCj02500780000[1].wmf"/>
          <p:cNvPicPr>
            <a:picLocks noChangeAspect="1" noChangeArrowheads="1"/>
          </p:cNvPicPr>
          <p:nvPr/>
        </p:nvPicPr>
        <p:blipFill>
          <a:blip r:embed="rId3" cstate="print"/>
          <a:srcRect/>
          <a:stretch>
            <a:fillRect/>
          </a:stretch>
        </p:blipFill>
        <p:spPr bwMode="auto">
          <a:xfrm rot="21317379">
            <a:off x="6858893" y="2668395"/>
            <a:ext cx="1970411" cy="1958642"/>
          </a:xfrm>
          <a:prstGeom prst="rect">
            <a:avLst/>
          </a:prstGeom>
          <a:noFill/>
        </p:spPr>
      </p:pic>
      <p:sp>
        <p:nvSpPr>
          <p:cNvPr id="9"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0"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1" name="Rectangle 2"/>
          <p:cNvSpPr>
            <a:spLocks noGrp="1" noChangeArrowheads="1"/>
          </p:cNvSpPr>
          <p:nvPr>
            <p:ph type="title"/>
          </p:nvPr>
        </p:nvSpPr>
        <p:spPr>
          <a:xfrm>
            <a:off x="762000" y="381000"/>
            <a:ext cx="7543800" cy="457200"/>
          </a:xfrm>
        </p:spPr>
        <p:txBody>
          <a:bodyPr>
            <a:noAutofit/>
          </a:bodyPr>
          <a:lstStyle/>
          <a:p>
            <a:pPr lvl="0" algn="l">
              <a:defRPr/>
            </a:pPr>
            <a:r>
              <a:rPr lang="en-US" sz="2800" b="1" dirty="0">
                <a:solidFill>
                  <a:srgbClr val="2A6EBB"/>
                </a:solidFill>
              </a:rPr>
              <a:t>Considerations for State Road Project Info</a:t>
            </a:r>
            <a:endParaRPr lang="en-US" sz="2800" b="1" dirty="0">
              <a:solidFill>
                <a:schemeClr val="tx2"/>
              </a:solidFill>
              <a:effectLst>
                <a:outerShdw blurRad="31750" dist="25400" dir="5400000" algn="tl" rotWithShape="0">
                  <a:srgbClr val="000000">
                    <a:alpha val="25000"/>
                  </a:srgbClr>
                </a:outerShdw>
              </a:effectLst>
            </a:endParaRPr>
          </a:p>
        </p:txBody>
      </p:sp>
      <p:sp>
        <p:nvSpPr>
          <p:cNvPr id="12"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3" name="TextBox 12"/>
          <p:cNvSpPr txBox="1"/>
          <p:nvPr/>
        </p:nvSpPr>
        <p:spPr>
          <a:xfrm>
            <a:off x="914400" y="1025009"/>
            <a:ext cx="7696200" cy="369332"/>
          </a:xfrm>
          <a:prstGeom prst="rect">
            <a:avLst/>
          </a:prstGeom>
          <a:noFill/>
        </p:spPr>
        <p:txBody>
          <a:bodyPr wrap="square" rtlCol="0">
            <a:spAutoFit/>
          </a:bodyPr>
          <a:lstStyle/>
          <a:p>
            <a:pPr algn="ctr"/>
            <a:r>
              <a:rPr lang="en-US" b="1" u="sng" dirty="0" smtClean="0">
                <a:solidFill>
                  <a:schemeClr val="tx2"/>
                </a:solidFill>
                <a:effectLst>
                  <a:outerShdw blurRad="31750" dist="25400" dir="5400000" algn="tl" rotWithShape="0">
                    <a:srgbClr val="000000">
                      <a:alpha val="25000"/>
                    </a:srgbClr>
                  </a:outerShdw>
                </a:effectLst>
              </a:rPr>
              <a:t>Minimize Mileage Added to State Maintenance</a:t>
            </a:r>
            <a:endParaRPr lang="en-US"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p:cNvSpPr>
            <a:spLocks noGrp="1"/>
          </p:cNvSpPr>
          <p:nvPr>
            <p:ph idx="1"/>
          </p:nvPr>
        </p:nvSpPr>
        <p:spPr>
          <a:xfrm>
            <a:off x="6705600" y="1600200"/>
            <a:ext cx="2209800" cy="3886200"/>
          </a:xfrm>
          <a:solidFill>
            <a:schemeClr val="tx2">
              <a:lumMod val="90000"/>
            </a:schemeClr>
          </a:solidFill>
        </p:spPr>
        <p:txBody>
          <a:bodyPr>
            <a:noAutofit/>
          </a:bodyPr>
          <a:lstStyle/>
          <a:p>
            <a:r>
              <a:rPr lang="en-US" sz="2400" dirty="0" smtClean="0">
                <a:solidFill>
                  <a:srgbClr val="FF0000"/>
                </a:solidFill>
              </a:rPr>
              <a:t>Are these bypassed segments relevant to state traffic </a:t>
            </a:r>
          </a:p>
          <a:p>
            <a:r>
              <a:rPr lang="en-US" sz="2400" dirty="0" smtClean="0">
                <a:solidFill>
                  <a:srgbClr val="FF0000"/>
                </a:solidFill>
              </a:rPr>
              <a:t>If not, negotiate with local government to transfer</a:t>
            </a:r>
          </a:p>
        </p:txBody>
      </p:sp>
      <p:graphicFrame>
        <p:nvGraphicFramePr>
          <p:cNvPr id="17410" name="Object 2"/>
          <p:cNvGraphicFramePr>
            <a:graphicFrameLocks noChangeAspect="1"/>
          </p:cNvGraphicFramePr>
          <p:nvPr/>
        </p:nvGraphicFramePr>
        <p:xfrm>
          <a:off x="1524000" y="1447800"/>
          <a:ext cx="4156075" cy="5041488"/>
        </p:xfrm>
        <a:graphic>
          <a:graphicData uri="http://schemas.openxmlformats.org/presentationml/2006/ole">
            <p:oleObj spid="_x0000_s156674" name="Acrobat Document" r:id="rId4" imgW="6035014" imgH="9326745" progId="AcroExch.Document.11">
              <p:embed/>
            </p:oleObj>
          </a:graphicData>
        </a:graphic>
      </p:graphicFrame>
      <p:cxnSp>
        <p:nvCxnSpPr>
          <p:cNvPr id="11" name="Curved Connector 10"/>
          <p:cNvCxnSpPr/>
          <p:nvPr/>
        </p:nvCxnSpPr>
        <p:spPr>
          <a:xfrm rot="10800000" flipV="1">
            <a:off x="2971801" y="2589666"/>
            <a:ext cx="3479903" cy="1982334"/>
          </a:xfrm>
          <a:prstGeom prst="curvedConnector3">
            <a:avLst>
              <a:gd name="adj1" fmla="val 50000"/>
            </a:avLst>
          </a:prstGeom>
          <a:ln>
            <a:solidFill>
              <a:schemeClr val="accent2"/>
            </a:solidFill>
            <a:tailEnd type="arrow"/>
          </a:ln>
          <a:effectLst>
            <a:glow rad="101600">
              <a:schemeClr val="accent2">
                <a:satMod val="175000"/>
                <a:alpha val="40000"/>
              </a:schemeClr>
            </a:glow>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0800000" flipV="1">
            <a:off x="2362200" y="2819400"/>
            <a:ext cx="4470504" cy="3124200"/>
          </a:xfrm>
          <a:prstGeom prst="curvedConnector3">
            <a:avLst>
              <a:gd name="adj1" fmla="val 50000"/>
            </a:avLst>
          </a:prstGeom>
          <a:ln>
            <a:solidFill>
              <a:schemeClr val="accent2"/>
            </a:solidFill>
            <a:tailEnd type="arrow"/>
          </a:ln>
          <a:effectLst>
            <a:glow rad="101600">
              <a:schemeClr val="accent2">
                <a:satMod val="175000"/>
                <a:alpha val="40000"/>
              </a:schemeClr>
            </a:glow>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rot="10800000" flipV="1">
            <a:off x="3810000" y="2209800"/>
            <a:ext cx="3037584" cy="915534"/>
          </a:xfrm>
          <a:prstGeom prst="curvedConnector3">
            <a:avLst>
              <a:gd name="adj1" fmla="val 56271"/>
            </a:avLst>
          </a:prstGeom>
          <a:ln>
            <a:solidFill>
              <a:schemeClr val="accent2"/>
            </a:solidFill>
            <a:tailEnd type="arrow"/>
          </a:ln>
          <a:effectLst>
            <a:glow rad="101600">
              <a:schemeClr val="accent2">
                <a:satMod val="175000"/>
                <a:alpha val="40000"/>
              </a:schemeClr>
            </a:glow>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1"/>
          <p:cNvSpPr>
            <a:spLocks noChangeArrowheads="1" noChangeShapeType="1"/>
          </p:cNvSpPr>
          <p:nvPr/>
        </p:nvSpPr>
        <p:spPr bwMode="auto">
          <a:xfrm>
            <a:off x="0" y="0"/>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9"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0"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2A6EBB"/>
                </a:solidFill>
              </a:rPr>
              <a:t>Bypassed Sections of Roads</a:t>
            </a:r>
            <a:endParaRPr lang="en-US" sz="2700" u="sng" dirty="0" smtClean="0">
              <a:solidFill>
                <a:srgbClr val="2A6EBB"/>
              </a:solidFill>
            </a:endParaRPr>
          </a:p>
        </p:txBody>
      </p:sp>
      <p:sp>
        <p:nvSpPr>
          <p:cNvPr id="12" name="AutoShape 3"/>
          <p:cNvSpPr>
            <a:spLocks noChangeArrowheads="1" noChangeShapeType="1"/>
          </p:cNvSpPr>
          <p:nvPr/>
        </p:nvSpPr>
        <p:spPr bwMode="auto">
          <a:xfrm>
            <a:off x="838200" y="1066800"/>
            <a:ext cx="7924800" cy="30480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r>
              <a:rPr lang="en-US" b="1" dirty="0" smtClean="0">
                <a:solidFill>
                  <a:schemeClr val="accent1">
                    <a:lumMod val="75000"/>
                  </a:schemeClr>
                </a:solidFill>
              </a:rPr>
              <a:t>Relevance to KYTC for Maintenance Purposes</a:t>
            </a:r>
            <a:endParaRPr lang="en-US"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G:\KY-92_Relocate_sect1_questions1.jpg"/>
          <p:cNvPicPr>
            <a:picLocks noGrp="1" noChangeAspect="1" noChangeArrowheads="1"/>
          </p:cNvPicPr>
          <p:nvPr>
            <p:ph idx="1"/>
          </p:nvPr>
        </p:nvPicPr>
        <p:blipFill>
          <a:blip r:embed="rId3" cstate="print"/>
          <a:stretch>
            <a:fillRect/>
          </a:stretch>
        </p:blipFill>
        <p:spPr>
          <a:xfrm>
            <a:off x="1371600" y="1371600"/>
            <a:ext cx="6858000" cy="5296114"/>
          </a:xfrm>
          <a:noFill/>
        </p:spPr>
      </p:pic>
      <p:cxnSp>
        <p:nvCxnSpPr>
          <p:cNvPr id="7" name="Curved Connector 6"/>
          <p:cNvCxnSpPr/>
          <p:nvPr/>
        </p:nvCxnSpPr>
        <p:spPr>
          <a:xfrm rot="10800000">
            <a:off x="5181600" y="2057400"/>
            <a:ext cx="1981200" cy="381000"/>
          </a:xfrm>
          <a:prstGeom prst="curvedConnector3">
            <a:avLst>
              <a:gd name="adj1" fmla="val 50000"/>
            </a:avLst>
          </a:prstGeom>
          <a:ln>
            <a:solidFill>
              <a:schemeClr val="accent2"/>
            </a:solidFill>
            <a:tailEnd type="arrow"/>
          </a:ln>
          <a:effectLst>
            <a:glow rad="101600">
              <a:schemeClr val="accent2">
                <a:satMod val="175000"/>
                <a:alpha val="40000"/>
              </a:schemeClr>
            </a:glow>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Curved Connector 7"/>
          <p:cNvCxnSpPr/>
          <p:nvPr/>
        </p:nvCxnSpPr>
        <p:spPr>
          <a:xfrm rot="10800000">
            <a:off x="3048000" y="5638800"/>
            <a:ext cx="4114800" cy="12700"/>
          </a:xfrm>
          <a:prstGeom prst="curvedConnector3">
            <a:avLst>
              <a:gd name="adj1" fmla="val 50000"/>
            </a:avLst>
          </a:prstGeom>
          <a:ln>
            <a:solidFill>
              <a:schemeClr val="accent2"/>
            </a:solidFill>
            <a:tailEnd type="arrow"/>
          </a:ln>
          <a:effectLst>
            <a:glow rad="101600">
              <a:schemeClr val="accent2">
                <a:satMod val="175000"/>
                <a:alpha val="40000"/>
              </a:schemeClr>
            </a:glow>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rot="10800000">
            <a:off x="3657600" y="4876800"/>
            <a:ext cx="3505200" cy="762000"/>
          </a:xfrm>
          <a:prstGeom prst="curvedConnector3">
            <a:avLst>
              <a:gd name="adj1" fmla="val 50000"/>
            </a:avLst>
          </a:prstGeom>
          <a:ln>
            <a:solidFill>
              <a:schemeClr val="accent2"/>
            </a:solidFill>
            <a:tailEnd type="arrow"/>
          </a:ln>
          <a:effectLst>
            <a:glow rad="63500">
              <a:schemeClr val="accent2">
                <a:satMod val="175000"/>
                <a:alpha val="40000"/>
              </a:schemeClr>
            </a:glow>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rot="10800000">
            <a:off x="4419600" y="3886200"/>
            <a:ext cx="2743200" cy="1752600"/>
          </a:xfrm>
          <a:prstGeom prst="curvedConnector3">
            <a:avLst>
              <a:gd name="adj1" fmla="val 50000"/>
            </a:avLst>
          </a:prstGeom>
          <a:ln>
            <a:solidFill>
              <a:schemeClr val="accent2"/>
            </a:solidFill>
            <a:tailEnd type="arrow"/>
          </a:ln>
          <a:effectLst>
            <a:glow rad="63500">
              <a:schemeClr val="accent2">
                <a:satMod val="175000"/>
                <a:alpha val="40000"/>
              </a:schemeClr>
            </a:glow>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0800000">
            <a:off x="4419600" y="4648200"/>
            <a:ext cx="2743200" cy="990600"/>
          </a:xfrm>
          <a:prstGeom prst="curvedConnector3">
            <a:avLst>
              <a:gd name="adj1" fmla="val 50000"/>
            </a:avLst>
          </a:prstGeom>
          <a:ln>
            <a:solidFill>
              <a:schemeClr val="accent2"/>
            </a:solidFill>
            <a:tailEnd type="arrow"/>
          </a:ln>
          <a:effectLst>
            <a:glow rad="63500">
              <a:schemeClr val="accent2">
                <a:satMod val="175000"/>
                <a:alpha val="40000"/>
              </a:schemeClr>
            </a:glow>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3"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14"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2A6EBB"/>
                </a:solidFill>
              </a:rPr>
              <a:t>District Suggestions for Routing and Maintenance Funding</a:t>
            </a:r>
            <a:endParaRPr lang="en-US" sz="2700" u="sng" dirty="0" smtClean="0">
              <a:solidFill>
                <a:srgbClr val="2A6EBB"/>
              </a:solidFill>
            </a:endParaRPr>
          </a:p>
        </p:txBody>
      </p:sp>
      <p:sp>
        <p:nvSpPr>
          <p:cNvPr id="15"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5" name="Rectangle 4"/>
          <p:cNvSpPr txBox="1">
            <a:spLocks noChangeArrowheads="1"/>
          </p:cNvSpPr>
          <p:nvPr/>
        </p:nvSpPr>
        <p:spPr bwMode="auto">
          <a:xfrm>
            <a:off x="7086600" y="1447800"/>
            <a:ext cx="1905000" cy="5105400"/>
          </a:xfrm>
          <a:prstGeom prst="rect">
            <a:avLst/>
          </a:prstGeom>
          <a:solidFill>
            <a:schemeClr val="tx2">
              <a:lumMod val="50000"/>
            </a:schemeClr>
          </a:solidFill>
          <a:ln w="9525">
            <a:solidFill>
              <a:srgbClr val="0066CC"/>
            </a:solidFill>
            <a:miter lim="800000"/>
            <a:headEnd/>
            <a:tailEnd/>
          </a:ln>
        </p:spPr>
        <p:txBody>
          <a:bodyPr anchor="ctr"/>
          <a:lstStyle/>
          <a:p>
            <a:pPr eaLnBrk="0" hangingPunct="0">
              <a:lnSpc>
                <a:spcPct val="100000"/>
              </a:lnSpc>
              <a:spcBef>
                <a:spcPct val="0"/>
              </a:spcBef>
              <a:buFont typeface="Arial" pitchFamily="34" charset="0"/>
              <a:buChar char="•"/>
              <a:defRPr/>
            </a:pPr>
            <a:r>
              <a:rPr lang="en-US" sz="2000" b="1" kern="0" dirty="0" smtClean="0">
                <a:solidFill>
                  <a:schemeClr val="accent2"/>
                </a:solidFill>
                <a:latin typeface="+mj-lt"/>
                <a:ea typeface="+mj-ea"/>
                <a:cs typeface="+mj-cs"/>
              </a:rPr>
              <a:t> Should </a:t>
            </a:r>
            <a:r>
              <a:rPr lang="en-US" sz="2000" b="1" u="sng" kern="0" dirty="0" smtClean="0">
                <a:solidFill>
                  <a:schemeClr val="accent2"/>
                </a:solidFill>
                <a:latin typeface="+mj-lt"/>
                <a:ea typeface="+mj-ea"/>
                <a:cs typeface="+mj-cs"/>
              </a:rPr>
              <a:t>Old   KY 92  </a:t>
            </a:r>
            <a:r>
              <a:rPr lang="en-US" sz="2000" b="1" kern="0" dirty="0" smtClean="0">
                <a:solidFill>
                  <a:schemeClr val="accent2"/>
                </a:solidFill>
                <a:latin typeface="+mj-lt"/>
                <a:ea typeface="+mj-ea"/>
                <a:cs typeface="+mj-cs"/>
              </a:rPr>
              <a:t>classification be changed to a more  appropriate funding source?</a:t>
            </a:r>
            <a:endParaRPr lang="en-US" sz="2000" b="1" kern="0" dirty="0">
              <a:solidFill>
                <a:schemeClr val="accent2"/>
              </a:solidFill>
              <a:latin typeface="+mj-lt"/>
              <a:ea typeface="+mj-ea"/>
              <a:cs typeface="+mj-cs"/>
            </a:endParaRPr>
          </a:p>
          <a:p>
            <a:pPr eaLnBrk="0" hangingPunct="0">
              <a:lnSpc>
                <a:spcPct val="100000"/>
              </a:lnSpc>
              <a:spcBef>
                <a:spcPct val="0"/>
              </a:spcBef>
              <a:buFont typeface="Arial" pitchFamily="34" charset="0"/>
              <a:buChar char="•"/>
              <a:defRPr/>
            </a:pPr>
            <a:endParaRPr lang="en-US" sz="2000" b="1" kern="0" dirty="0" smtClean="0">
              <a:solidFill>
                <a:schemeClr val="accent2"/>
              </a:solidFill>
              <a:latin typeface="+mj-lt"/>
              <a:ea typeface="+mj-ea"/>
              <a:cs typeface="+mj-cs"/>
            </a:endParaRPr>
          </a:p>
          <a:p>
            <a:pPr eaLnBrk="0" hangingPunct="0">
              <a:lnSpc>
                <a:spcPct val="100000"/>
              </a:lnSpc>
              <a:spcBef>
                <a:spcPct val="0"/>
              </a:spcBef>
              <a:buFont typeface="Arial" pitchFamily="34" charset="0"/>
              <a:buChar char="•"/>
              <a:defRPr/>
            </a:pPr>
            <a:endParaRPr lang="en-US" sz="2000" b="1" kern="0" dirty="0" smtClean="0">
              <a:solidFill>
                <a:schemeClr val="accent2"/>
              </a:solidFill>
              <a:latin typeface="+mj-lt"/>
              <a:ea typeface="+mj-ea"/>
              <a:cs typeface="+mj-cs"/>
            </a:endParaRPr>
          </a:p>
          <a:p>
            <a:pPr eaLnBrk="0" hangingPunct="0">
              <a:lnSpc>
                <a:spcPct val="100000"/>
              </a:lnSpc>
              <a:spcBef>
                <a:spcPct val="0"/>
              </a:spcBef>
              <a:buFont typeface="Arial" pitchFamily="34" charset="0"/>
              <a:buChar char="•"/>
              <a:defRPr/>
            </a:pPr>
            <a:endParaRPr lang="en-US" sz="2000" b="1" kern="0" dirty="0">
              <a:solidFill>
                <a:schemeClr val="accent2"/>
              </a:solidFill>
              <a:latin typeface="+mj-lt"/>
              <a:ea typeface="+mj-ea"/>
              <a:cs typeface="+mj-cs"/>
            </a:endParaRPr>
          </a:p>
          <a:p>
            <a:pPr eaLnBrk="0" hangingPunct="0">
              <a:lnSpc>
                <a:spcPct val="100000"/>
              </a:lnSpc>
              <a:spcBef>
                <a:spcPct val="0"/>
              </a:spcBef>
              <a:buFont typeface="Arial" pitchFamily="34" charset="0"/>
              <a:buChar char="•"/>
              <a:defRPr/>
            </a:pPr>
            <a:r>
              <a:rPr lang="en-US" sz="2000" b="1" kern="0" dirty="0" smtClean="0">
                <a:solidFill>
                  <a:schemeClr val="accent2"/>
                </a:solidFill>
                <a:latin typeface="+mj-lt"/>
                <a:ea typeface="+mj-ea"/>
                <a:cs typeface="+mj-cs"/>
              </a:rPr>
              <a:t>3 separated pieces of </a:t>
            </a:r>
            <a:r>
              <a:rPr lang="en-US" sz="2000" b="1" u="sng" kern="0" dirty="0" smtClean="0">
                <a:solidFill>
                  <a:schemeClr val="accent2"/>
                </a:solidFill>
                <a:latin typeface="+mj-lt"/>
                <a:ea typeface="+mj-ea"/>
                <a:cs typeface="+mj-cs"/>
              </a:rPr>
              <a:t>KY 592 </a:t>
            </a:r>
            <a:r>
              <a:rPr lang="en-US" sz="2000" b="1" kern="0" dirty="0" smtClean="0">
                <a:solidFill>
                  <a:schemeClr val="accent2"/>
                </a:solidFill>
                <a:latin typeface="+mj-lt"/>
                <a:ea typeface="+mj-ea"/>
                <a:cs typeface="+mj-cs"/>
              </a:rPr>
              <a:t>&amp; a connecting section of </a:t>
            </a:r>
            <a:r>
              <a:rPr lang="en-US" sz="2000" b="1" u="sng" kern="0" dirty="0" smtClean="0">
                <a:solidFill>
                  <a:schemeClr val="accent2"/>
                </a:solidFill>
                <a:latin typeface="+mj-lt"/>
                <a:ea typeface="+mj-ea"/>
                <a:cs typeface="+mj-cs"/>
              </a:rPr>
              <a:t>KY 3252</a:t>
            </a:r>
            <a:r>
              <a:rPr lang="en-US" sz="2000" b="1" kern="0" dirty="0" smtClean="0">
                <a:solidFill>
                  <a:schemeClr val="accent2"/>
                </a:solidFill>
                <a:latin typeface="+mj-lt"/>
                <a:ea typeface="+mj-ea"/>
                <a:cs typeface="+mj-cs"/>
              </a:rPr>
              <a:t> left -How should they be numbered?</a:t>
            </a:r>
            <a:endParaRPr lang="en-US" sz="2000" b="1" kern="0" dirty="0">
              <a:solidFill>
                <a:schemeClr val="accent2"/>
              </a:solidFill>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ocuments and Settings\carol.brent\Local Settings\Temporary Internet Files\Content.IE5\ECK0SVP6\MCj03963040000[1].wmf"/>
          <p:cNvPicPr>
            <a:picLocks noChangeAspect="1" noChangeArrowheads="1"/>
          </p:cNvPicPr>
          <p:nvPr/>
        </p:nvPicPr>
        <p:blipFill>
          <a:blip r:embed="rId3" cstate="print"/>
          <a:srcRect/>
          <a:stretch>
            <a:fillRect/>
          </a:stretch>
        </p:blipFill>
        <p:spPr bwMode="auto">
          <a:xfrm>
            <a:off x="6705600" y="4343400"/>
            <a:ext cx="2317141" cy="2252662"/>
          </a:xfrm>
          <a:prstGeom prst="rect">
            <a:avLst/>
          </a:prstGeom>
          <a:noFill/>
        </p:spPr>
      </p:pic>
      <p:sp>
        <p:nvSpPr>
          <p:cNvPr id="5"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Road Accepted into State-Maintained System</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3" name="Content Placeholder 2"/>
          <p:cNvSpPr>
            <a:spLocks noGrp="1"/>
          </p:cNvSpPr>
          <p:nvPr>
            <p:ph idx="1"/>
          </p:nvPr>
        </p:nvSpPr>
        <p:spPr>
          <a:xfrm>
            <a:off x="1295400" y="1447800"/>
            <a:ext cx="6019800" cy="4343400"/>
          </a:xfrm>
        </p:spPr>
        <p:txBody>
          <a:bodyPr>
            <a:normAutofit/>
          </a:bodyPr>
          <a:lstStyle/>
          <a:p>
            <a:r>
              <a:rPr lang="en-US" sz="2400" dirty="0" smtClean="0"/>
              <a:t>Systems Branch uses HIS lengths and data to develop Official Order</a:t>
            </a:r>
          </a:p>
          <a:p>
            <a:pPr lvl="1"/>
            <a:r>
              <a:rPr lang="en-US" sz="2400" dirty="0" smtClean="0"/>
              <a:t>Data Management Branch puts into HIS/GIS centerlines</a:t>
            </a:r>
          </a:p>
          <a:p>
            <a:pPr lvl="1"/>
            <a:r>
              <a:rPr lang="en-US" sz="2400" dirty="0" smtClean="0"/>
              <a:t>SPRS Official Order is the legal action to document acceptance into state-maintained system</a:t>
            </a:r>
          </a:p>
          <a:p>
            <a:r>
              <a:rPr lang="en-US" sz="2400" dirty="0" smtClean="0"/>
              <a:t>R/W creates deed transferring bypassed roads or realigned entrances to local government (if possible)</a:t>
            </a:r>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477000" y="3733800"/>
            <a:ext cx="2514600" cy="1447800"/>
          </a:xfrm>
          <a:prstGeom prst="rect">
            <a:avLst/>
          </a:prstGeom>
          <a:solidFill>
            <a:schemeClr val="tx2">
              <a:lumMod val="50000"/>
            </a:schemeClr>
          </a:solidFill>
          <a:ln w="2857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kern="0" dirty="0" smtClean="0">
                <a:solidFill>
                  <a:schemeClr val="accent2"/>
                </a:solidFill>
                <a:latin typeface="+mj-lt"/>
                <a:ea typeface="+mj-ea"/>
                <a:cs typeface="+mj-cs"/>
              </a:rPr>
              <a:t>1,500,000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kern="0" dirty="0" smtClean="0">
                <a:solidFill>
                  <a:schemeClr val="accent2"/>
                </a:solidFill>
                <a:latin typeface="+mj-lt"/>
                <a:ea typeface="+mj-ea"/>
                <a:cs typeface="+mj-cs"/>
              </a:rPr>
              <a:t>ton-miles,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kern="0" dirty="0" smtClean="0">
                <a:solidFill>
                  <a:schemeClr val="accent2"/>
                </a:solidFill>
                <a:latin typeface="+mj-lt"/>
                <a:ea typeface="+mj-ea"/>
                <a:cs typeface="+mj-cs"/>
              </a:rPr>
              <a:t>3700 road miles</a:t>
            </a:r>
            <a:endParaRPr kumimoji="0" lang="en-US" sz="2000" b="1" i="0" strike="noStrike" kern="0" cap="none" spc="0" normalizeH="0" baseline="0" noProof="0" dirty="0" smtClean="0">
              <a:ln>
                <a:noFill/>
              </a:ln>
              <a:solidFill>
                <a:schemeClr val="accent2"/>
              </a:solidFill>
              <a:effectLst/>
              <a:uLnTx/>
              <a:uFillTx/>
              <a:latin typeface="+mj-lt"/>
              <a:ea typeface="+mj-ea"/>
              <a:cs typeface="+mj-cs"/>
            </a:endParaRPr>
          </a:p>
        </p:txBody>
      </p:sp>
      <p:sp>
        <p:nvSpPr>
          <p:cNvPr id="3" name="Content Placeholder 2"/>
          <p:cNvSpPr>
            <a:spLocks noGrp="1"/>
          </p:cNvSpPr>
          <p:nvPr>
            <p:ph idx="1"/>
          </p:nvPr>
        </p:nvSpPr>
        <p:spPr>
          <a:xfrm>
            <a:off x="1143000" y="1371600"/>
            <a:ext cx="8153400" cy="1676400"/>
          </a:xfrm>
        </p:spPr>
        <p:txBody>
          <a:bodyPr>
            <a:normAutofit/>
          </a:bodyPr>
          <a:lstStyle/>
          <a:p>
            <a:pPr>
              <a:spcBef>
                <a:spcPts val="0"/>
              </a:spcBef>
            </a:pPr>
            <a:r>
              <a:rPr lang="en-US" sz="2400" dirty="0" smtClean="0"/>
              <a:t>Routes classified in these networks:</a:t>
            </a:r>
          </a:p>
          <a:p>
            <a:pPr lvl="1">
              <a:spcBef>
                <a:spcPts val="0"/>
              </a:spcBef>
            </a:pPr>
            <a:r>
              <a:rPr lang="en-US" sz="2000" dirty="0" smtClean="0"/>
              <a:t>should be built to withstand heavy weights, </a:t>
            </a:r>
          </a:p>
          <a:p>
            <a:pPr lvl="1">
              <a:spcBef>
                <a:spcPts val="0"/>
              </a:spcBef>
            </a:pPr>
            <a:r>
              <a:rPr lang="en-US" sz="2000" dirty="0" smtClean="0"/>
              <a:t>will require additional maintenance funding, </a:t>
            </a:r>
          </a:p>
          <a:p>
            <a:pPr lvl="1">
              <a:spcBef>
                <a:spcPts val="0"/>
              </a:spcBef>
            </a:pPr>
            <a:r>
              <a:rPr lang="en-US" sz="2000" dirty="0" smtClean="0"/>
              <a:t>will affect traffic models &amp; planning for future projects</a:t>
            </a:r>
          </a:p>
          <a:p>
            <a:endParaRPr lang="en-US" sz="2400" dirty="0"/>
          </a:p>
        </p:txBody>
      </p:sp>
      <p:sp>
        <p:nvSpPr>
          <p:cNvPr id="5" name="Rectangle 4"/>
          <p:cNvSpPr/>
          <p:nvPr/>
        </p:nvSpPr>
        <p:spPr>
          <a:xfrm rot="5400000">
            <a:off x="2238488" y="2299113"/>
            <a:ext cx="3579912" cy="4876799"/>
          </a:xfrm>
          <a:prstGeom prst="rect">
            <a:avLst/>
          </a:prstGeom>
          <a:solidFill>
            <a:srgbClr val="2A6E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alHaul.jpg"/>
          <p:cNvPicPr>
            <a:picLocks noChangeAspect="1"/>
          </p:cNvPicPr>
          <p:nvPr/>
        </p:nvPicPr>
        <p:blipFill>
          <a:blip r:embed="rId3" cstate="print"/>
          <a:srcRect l="1646"/>
          <a:stretch>
            <a:fillRect/>
          </a:stretch>
        </p:blipFill>
        <p:spPr>
          <a:xfrm>
            <a:off x="2362200" y="3048000"/>
            <a:ext cx="3929352" cy="3337620"/>
          </a:xfrm>
          <a:prstGeom prst="rect">
            <a:avLst/>
          </a:prstGeom>
        </p:spPr>
      </p:pic>
      <p:pic>
        <p:nvPicPr>
          <p:cNvPr id="7" name="Picture 2" descr="U:\DATA\Presentations\coal truck_Knott County.jpg"/>
          <p:cNvPicPr>
            <a:picLocks noChangeAspect="1" noChangeArrowheads="1"/>
          </p:cNvPicPr>
          <p:nvPr/>
        </p:nvPicPr>
        <p:blipFill>
          <a:blip r:embed="rId4" cstate="print"/>
          <a:srcRect/>
          <a:stretch>
            <a:fillRect/>
          </a:stretch>
        </p:blipFill>
        <p:spPr bwMode="auto">
          <a:xfrm>
            <a:off x="1568487" y="4471556"/>
            <a:ext cx="2516303" cy="1876743"/>
          </a:xfrm>
          <a:prstGeom prst="rect">
            <a:avLst/>
          </a:prstGeom>
          <a:noFill/>
          <a:ln>
            <a:solidFill>
              <a:schemeClr val="accent1"/>
            </a:solidFill>
          </a:ln>
        </p:spPr>
      </p:pic>
      <p:sp>
        <p:nvSpPr>
          <p:cNvPr id="9"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0"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1"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Coal Haul and Extended Weight Coal Haul</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12"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47800"/>
            <a:ext cx="6781800" cy="5181600"/>
          </a:xfrm>
        </p:spPr>
        <p:txBody>
          <a:bodyPr>
            <a:normAutofit/>
          </a:bodyPr>
          <a:lstStyle/>
          <a:p>
            <a:r>
              <a:rPr lang="en-US" sz="2400" dirty="0" smtClean="0"/>
              <a:t>Once project open to traffic &amp; in HIS, standard highway maps updated on internet</a:t>
            </a:r>
          </a:p>
          <a:p>
            <a:r>
              <a:rPr lang="en-US" sz="2400" dirty="0" smtClean="0"/>
              <a:t>Official State Highway Map revised</a:t>
            </a:r>
          </a:p>
          <a:p>
            <a:r>
              <a:rPr lang="en-US" sz="2400" dirty="0" smtClean="0"/>
              <a:t>If other systems change, those maps also updated: NN, NHS</a:t>
            </a:r>
          </a:p>
          <a:p>
            <a:r>
              <a:rPr lang="en-US" sz="2400" dirty="0" smtClean="0"/>
              <a:t>Various maps as requested</a:t>
            </a:r>
            <a:endParaRPr lang="en-US" sz="2400" u="sng" dirty="0" smtClean="0"/>
          </a:p>
        </p:txBody>
      </p:sp>
      <p:pic>
        <p:nvPicPr>
          <p:cNvPr id="48134" name="Picture 6" descr="C:\Documents and Settings\carol.brent\Local Settings\Temporary Internet Files\Content.IE5\2ZGA6GC2\MCBD19857_0000[1].wmf"/>
          <p:cNvPicPr>
            <a:picLocks noChangeAspect="1" noChangeArrowheads="1"/>
          </p:cNvPicPr>
          <p:nvPr/>
        </p:nvPicPr>
        <p:blipFill>
          <a:blip r:embed="rId3" cstate="print"/>
          <a:srcRect/>
          <a:stretch>
            <a:fillRect/>
          </a:stretch>
        </p:blipFill>
        <p:spPr bwMode="auto">
          <a:xfrm>
            <a:off x="5354370" y="4513152"/>
            <a:ext cx="2646630" cy="1887648"/>
          </a:xfrm>
          <a:prstGeom prst="rect">
            <a:avLst/>
          </a:prstGeom>
          <a:noFill/>
        </p:spPr>
      </p:pic>
      <p:sp>
        <p:nvSpPr>
          <p:cNvPr id="5"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srgbClr val="2A6EBB"/>
                </a:solidFill>
                <a:effectLst/>
                <a:uLnTx/>
                <a:uFillTx/>
                <a:latin typeface="+mj-lt"/>
                <a:ea typeface="+mj-ea"/>
                <a:cs typeface="+mj-cs"/>
              </a:rPr>
              <a:t>Cartogra</a:t>
            </a:r>
            <a:r>
              <a:rPr lang="en-US" sz="3600" b="1" dirty="0" err="1" smtClean="0">
                <a:solidFill>
                  <a:srgbClr val="2A6EBB"/>
                </a:solidFill>
                <a:latin typeface="+mj-lt"/>
                <a:ea typeface="+mj-ea"/>
                <a:cs typeface="+mj-cs"/>
              </a:rPr>
              <a:t>phy</a:t>
            </a:r>
            <a:r>
              <a:rPr lang="en-US" sz="3600" b="1" dirty="0" smtClean="0">
                <a:solidFill>
                  <a:srgbClr val="2A6EBB"/>
                </a:solidFill>
                <a:latin typeface="+mj-lt"/>
                <a:ea typeface="+mj-ea"/>
                <a:cs typeface="+mj-cs"/>
              </a:rPr>
              <a:t> Team Updates Maps</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cstate="print"/>
          <a:srcRect/>
          <a:stretch>
            <a:fillRect/>
          </a:stretch>
        </p:blipFill>
        <p:spPr bwMode="auto">
          <a:xfrm>
            <a:off x="2057400" y="1600200"/>
            <a:ext cx="6142704" cy="4800600"/>
          </a:xfrm>
          <a:prstGeom prst="rect">
            <a:avLst/>
          </a:prstGeom>
          <a:noFill/>
          <a:ln w="9525">
            <a:noFill/>
            <a:miter lim="800000"/>
            <a:headEnd/>
            <a:tailEnd/>
          </a:ln>
        </p:spPr>
      </p:pic>
      <p:sp>
        <p:nvSpPr>
          <p:cNvPr id="4"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Kentucky Official State Highway Map</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8" name="TextBox 7"/>
          <p:cNvSpPr txBox="1"/>
          <p:nvPr/>
        </p:nvSpPr>
        <p:spPr>
          <a:xfrm>
            <a:off x="838200" y="1025009"/>
            <a:ext cx="7848600" cy="369332"/>
          </a:xfrm>
          <a:prstGeom prst="rect">
            <a:avLst/>
          </a:prstGeom>
          <a:noFill/>
        </p:spPr>
        <p:txBody>
          <a:bodyPr wrap="square" rtlCol="0">
            <a:spAutoFit/>
          </a:bodyPr>
          <a:lstStyle/>
          <a:p>
            <a:pPr algn="ctr"/>
            <a:r>
              <a:rPr lang="en-US" b="1" dirty="0" smtClean="0">
                <a:solidFill>
                  <a:srgbClr val="2A6EBB"/>
                </a:solidFill>
              </a:rPr>
              <a:t>http://transportation.ky.gov/Planning/Pages/Official-Highway-Map.aspx</a:t>
            </a:r>
            <a:endParaRPr lang="en-US" b="1" dirty="0">
              <a:solidFill>
                <a:srgbClr val="2A6EBB"/>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idx="1"/>
          </p:nvPr>
        </p:nvSpPr>
        <p:spPr>
          <a:xfrm>
            <a:off x="1371600" y="1371600"/>
            <a:ext cx="7162800" cy="4268788"/>
          </a:xfrm>
          <a:noFill/>
        </p:spPr>
        <p:txBody>
          <a:bodyPr>
            <a:normAutofit/>
          </a:bodyPr>
          <a:lstStyle/>
          <a:p>
            <a:pPr>
              <a:lnSpc>
                <a:spcPct val="90000"/>
              </a:lnSpc>
            </a:pPr>
            <a:r>
              <a:rPr lang="en-US" dirty="0" smtClean="0"/>
              <a:t>DNA (</a:t>
            </a:r>
            <a:r>
              <a:rPr lang="en-US" sz="2400" dirty="0" smtClean="0"/>
              <a:t>Data Needs Analysis</a:t>
            </a:r>
            <a:r>
              <a:rPr lang="en-US" dirty="0" smtClean="0"/>
              <a:t>) </a:t>
            </a:r>
            <a:r>
              <a:rPr lang="en-US" sz="2800" dirty="0" smtClean="0"/>
              <a:t>Pre-Design Scoping Studies - </a:t>
            </a:r>
            <a:r>
              <a:rPr lang="en-US" dirty="0" smtClean="0"/>
              <a:t>aka First Look Studies</a:t>
            </a:r>
          </a:p>
          <a:p>
            <a:pPr>
              <a:lnSpc>
                <a:spcPct val="90000"/>
              </a:lnSpc>
            </a:pPr>
            <a:r>
              <a:rPr lang="en-US" dirty="0" smtClean="0"/>
              <a:t>Programming </a:t>
            </a:r>
            <a:r>
              <a:rPr lang="en-US" dirty="0"/>
              <a:t>Studies</a:t>
            </a:r>
          </a:p>
          <a:p>
            <a:pPr>
              <a:lnSpc>
                <a:spcPct val="90000"/>
              </a:lnSpc>
            </a:pPr>
            <a:r>
              <a:rPr lang="en-US" dirty="0" smtClean="0"/>
              <a:t>SUA (Small Urban Area) Studies</a:t>
            </a:r>
          </a:p>
          <a:p>
            <a:pPr>
              <a:lnSpc>
                <a:spcPct val="90000"/>
              </a:lnSpc>
            </a:pPr>
            <a:r>
              <a:rPr lang="en-US" dirty="0" smtClean="0"/>
              <a:t>Interchange </a:t>
            </a:r>
            <a:r>
              <a:rPr lang="en-US" dirty="0"/>
              <a:t>Justification Studies</a:t>
            </a:r>
          </a:p>
          <a:p>
            <a:pPr>
              <a:lnSpc>
                <a:spcPct val="90000"/>
              </a:lnSpc>
            </a:pPr>
            <a:r>
              <a:rPr lang="en-US" dirty="0"/>
              <a:t>Special Studies</a:t>
            </a:r>
          </a:p>
        </p:txBody>
      </p:sp>
      <p:sp>
        <p:nvSpPr>
          <p:cNvPr id="4"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147"/>
                </a:solidFill>
                <a:effectLst/>
                <a:uLnTx/>
                <a:uFillTx/>
                <a:latin typeface="+mj-lt"/>
                <a:ea typeface="+mj-ea"/>
                <a:cs typeface="+mj-cs"/>
              </a:rPr>
              <a:t>What types of studies are done?</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descr="C:\DOCUME~1\CAROL~1.BRE\LOCALS~1\Temp\HS5ClipImage_4d4c080b.jpg"/>
          <p:cNvPicPr>
            <a:picLocks noChangeAspect="1" noChangeArrowheads="1"/>
          </p:cNvPicPr>
          <p:nvPr/>
        </p:nvPicPr>
        <p:blipFill>
          <a:blip r:embed="rId3" cstate="print"/>
          <a:srcRect/>
          <a:stretch>
            <a:fillRect/>
          </a:stretch>
        </p:blipFill>
        <p:spPr bwMode="auto">
          <a:xfrm>
            <a:off x="1828800" y="1524000"/>
            <a:ext cx="6816653" cy="4800600"/>
          </a:xfrm>
          <a:prstGeom prst="rect">
            <a:avLst/>
          </a:prstGeom>
          <a:noFill/>
        </p:spPr>
      </p:pic>
      <p:sp>
        <p:nvSpPr>
          <p:cNvPr id="5"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2A6EBB"/>
                </a:solidFill>
              </a:rPr>
              <a:t>Historic Maps</a:t>
            </a:r>
            <a:endParaRPr lang="en-US" sz="2700" u="sng" dirty="0" smtClean="0">
              <a:solidFill>
                <a:srgbClr val="2A6EBB"/>
              </a:solidFill>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TextBox 8"/>
          <p:cNvSpPr txBox="1"/>
          <p:nvPr/>
        </p:nvSpPr>
        <p:spPr>
          <a:xfrm>
            <a:off x="1524000" y="1025009"/>
            <a:ext cx="6781800" cy="369332"/>
          </a:xfrm>
          <a:prstGeom prst="rect">
            <a:avLst/>
          </a:prstGeom>
          <a:noFill/>
        </p:spPr>
        <p:txBody>
          <a:bodyPr wrap="square" rtlCol="0">
            <a:spAutoFit/>
          </a:bodyPr>
          <a:lstStyle/>
          <a:p>
            <a:pPr algn="ctr"/>
            <a:r>
              <a:rPr lang="en-US" b="1" dirty="0" smtClean="0">
                <a:solidFill>
                  <a:srgbClr val="2A6EBB"/>
                </a:solidFill>
              </a:rPr>
              <a:t>http://transportation.ky.gov/Planning/Pages/Historical-Maps.aspx</a:t>
            </a:r>
            <a:endParaRPr lang="en-US" b="1" dirty="0">
              <a:solidFill>
                <a:srgbClr val="2A6EB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JPG"/>
          <p:cNvPicPr>
            <a:picLocks noGrp="1" noChangeAspect="1"/>
          </p:cNvPicPr>
          <p:nvPr>
            <p:ph idx="1"/>
          </p:nvPr>
        </p:nvPicPr>
        <p:blipFill>
          <a:blip r:embed="rId3" cstate="print"/>
          <a:stretch>
            <a:fillRect/>
          </a:stretch>
        </p:blipFill>
        <p:spPr>
          <a:xfrm>
            <a:off x="1600200" y="1524000"/>
            <a:ext cx="6858000" cy="5143500"/>
          </a:xfrm>
        </p:spPr>
      </p:pic>
      <p:sp>
        <p:nvSpPr>
          <p:cNvPr id="3"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660000"/>
                </a:solidFill>
              </a:rPr>
              <a:t>Data Management Branch</a:t>
            </a:r>
            <a:endParaRPr lang="en-US" sz="2700" u="sng" dirty="0" smtClean="0"/>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p:nvPr/>
        </p:nvSpPr>
        <p:spPr>
          <a:xfrm>
            <a:off x="6858000" y="4123509"/>
            <a:ext cx="2316480" cy="2277291"/>
          </a:xfrm>
          <a:custGeom>
            <a:avLst/>
            <a:gdLst>
              <a:gd name="connsiteX0" fmla="*/ 500743 w 2316480"/>
              <a:gd name="connsiteY0" fmla="*/ 330926 h 2277291"/>
              <a:gd name="connsiteX1" fmla="*/ 291737 w 2316480"/>
              <a:gd name="connsiteY1" fmla="*/ 383177 h 2277291"/>
              <a:gd name="connsiteX2" fmla="*/ 291737 w 2316480"/>
              <a:gd name="connsiteY2" fmla="*/ 1924594 h 2277291"/>
              <a:gd name="connsiteX3" fmla="*/ 2042160 w 2316480"/>
              <a:gd name="connsiteY3" fmla="*/ 2002971 h 2277291"/>
              <a:gd name="connsiteX4" fmla="*/ 1937657 w 2316480"/>
              <a:gd name="connsiteY4" fmla="*/ 278674 h 2277291"/>
              <a:gd name="connsiteX5" fmla="*/ 500743 w 2316480"/>
              <a:gd name="connsiteY5" fmla="*/ 330926 h 227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80" h="2277291">
                <a:moveTo>
                  <a:pt x="500743" y="330926"/>
                </a:moveTo>
                <a:cubicBezTo>
                  <a:pt x="226423" y="348343"/>
                  <a:pt x="326571" y="117566"/>
                  <a:pt x="291737" y="383177"/>
                </a:cubicBezTo>
                <a:cubicBezTo>
                  <a:pt x="256903" y="648788"/>
                  <a:pt x="0" y="1654628"/>
                  <a:pt x="291737" y="1924594"/>
                </a:cubicBezTo>
                <a:cubicBezTo>
                  <a:pt x="583474" y="2194560"/>
                  <a:pt x="1767840" y="2277291"/>
                  <a:pt x="2042160" y="2002971"/>
                </a:cubicBezTo>
                <a:cubicBezTo>
                  <a:pt x="2316480" y="1728651"/>
                  <a:pt x="2198914" y="557348"/>
                  <a:pt x="1937657" y="278674"/>
                </a:cubicBezTo>
                <a:cubicBezTo>
                  <a:pt x="1676400" y="0"/>
                  <a:pt x="775063" y="313509"/>
                  <a:pt x="500743" y="330926"/>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1005840" y="940526"/>
            <a:ext cx="7924800" cy="5477691"/>
          </a:xfrm>
          <a:custGeom>
            <a:avLst/>
            <a:gdLst>
              <a:gd name="connsiteX0" fmla="*/ 2651760 w 7924800"/>
              <a:gd name="connsiteY0" fmla="*/ 4885508 h 5477691"/>
              <a:gd name="connsiteX1" fmla="*/ 2364377 w 7924800"/>
              <a:gd name="connsiteY1" fmla="*/ 2560320 h 5477691"/>
              <a:gd name="connsiteX2" fmla="*/ 3540034 w 7924800"/>
              <a:gd name="connsiteY2" fmla="*/ 2272937 h 5477691"/>
              <a:gd name="connsiteX3" fmla="*/ 5003074 w 7924800"/>
              <a:gd name="connsiteY3" fmla="*/ 2325188 h 5477691"/>
              <a:gd name="connsiteX4" fmla="*/ 5786846 w 7924800"/>
              <a:gd name="connsiteY4" fmla="*/ 2560320 h 5477691"/>
              <a:gd name="connsiteX5" fmla="*/ 6257109 w 7924800"/>
              <a:gd name="connsiteY5" fmla="*/ 2952205 h 5477691"/>
              <a:gd name="connsiteX6" fmla="*/ 7171509 w 7924800"/>
              <a:gd name="connsiteY6" fmla="*/ 3135085 h 5477691"/>
              <a:gd name="connsiteX7" fmla="*/ 7667897 w 7924800"/>
              <a:gd name="connsiteY7" fmla="*/ 2560320 h 5477691"/>
              <a:gd name="connsiteX8" fmla="*/ 7485017 w 7924800"/>
              <a:gd name="connsiteY8" fmla="*/ 705394 h 5477691"/>
              <a:gd name="connsiteX9" fmla="*/ 5029200 w 7924800"/>
              <a:gd name="connsiteY9" fmla="*/ 548640 h 5477691"/>
              <a:gd name="connsiteX10" fmla="*/ 718457 w 7924800"/>
              <a:gd name="connsiteY10" fmla="*/ 705394 h 5477691"/>
              <a:gd name="connsiteX11" fmla="*/ 718457 w 7924800"/>
              <a:gd name="connsiteY11" fmla="*/ 4781005 h 5477691"/>
              <a:gd name="connsiteX12" fmla="*/ 2651760 w 7924800"/>
              <a:gd name="connsiteY12" fmla="*/ 4885508 h 547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4800" h="5477691">
                <a:moveTo>
                  <a:pt x="2651760" y="4885508"/>
                </a:moveTo>
                <a:cubicBezTo>
                  <a:pt x="2926080" y="4515394"/>
                  <a:pt x="2216331" y="2995749"/>
                  <a:pt x="2364377" y="2560320"/>
                </a:cubicBezTo>
                <a:cubicBezTo>
                  <a:pt x="2512423" y="2124892"/>
                  <a:pt x="3100251" y="2312126"/>
                  <a:pt x="3540034" y="2272937"/>
                </a:cubicBezTo>
                <a:cubicBezTo>
                  <a:pt x="3979817" y="2233748"/>
                  <a:pt x="4628605" y="2277291"/>
                  <a:pt x="5003074" y="2325188"/>
                </a:cubicBezTo>
                <a:cubicBezTo>
                  <a:pt x="5377543" y="2373085"/>
                  <a:pt x="5577840" y="2455817"/>
                  <a:pt x="5786846" y="2560320"/>
                </a:cubicBezTo>
                <a:cubicBezTo>
                  <a:pt x="5995852" y="2664823"/>
                  <a:pt x="6026332" y="2856411"/>
                  <a:pt x="6257109" y="2952205"/>
                </a:cubicBezTo>
                <a:cubicBezTo>
                  <a:pt x="6487886" y="3047999"/>
                  <a:pt x="6936378" y="3200399"/>
                  <a:pt x="7171509" y="3135085"/>
                </a:cubicBezTo>
                <a:cubicBezTo>
                  <a:pt x="7406640" y="3069771"/>
                  <a:pt x="7615646" y="2965268"/>
                  <a:pt x="7667897" y="2560320"/>
                </a:cubicBezTo>
                <a:cubicBezTo>
                  <a:pt x="7720148" y="2155372"/>
                  <a:pt x="7924800" y="1040674"/>
                  <a:pt x="7485017" y="705394"/>
                </a:cubicBezTo>
                <a:cubicBezTo>
                  <a:pt x="7045234" y="370114"/>
                  <a:pt x="6156960" y="548640"/>
                  <a:pt x="5029200" y="548640"/>
                </a:cubicBezTo>
                <a:cubicBezTo>
                  <a:pt x="3901440" y="548640"/>
                  <a:pt x="1436914" y="0"/>
                  <a:pt x="718457" y="705394"/>
                </a:cubicBezTo>
                <a:cubicBezTo>
                  <a:pt x="0" y="1410788"/>
                  <a:pt x="400594" y="4084319"/>
                  <a:pt x="718457" y="4781005"/>
                </a:cubicBezTo>
                <a:cubicBezTo>
                  <a:pt x="1036320" y="5477691"/>
                  <a:pt x="2377440" y="5255622"/>
                  <a:pt x="2651760" y="488550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ower"/>
          <p:cNvSpPr>
            <a:spLocks noEditPoints="1" noChangeArrowheads="1"/>
          </p:cNvSpPr>
          <p:nvPr/>
        </p:nvSpPr>
        <p:spPr bwMode="auto">
          <a:xfrm>
            <a:off x="4495800" y="4217528"/>
            <a:ext cx="589717" cy="1239153"/>
          </a:xfrm>
          <a:custGeom>
            <a:avLst/>
            <a:gdLst>
              <a:gd name="T0" fmla="*/ 0 w 21600"/>
              <a:gd name="T1" fmla="*/ 2184 h 21600"/>
              <a:gd name="T2" fmla="*/ 6664 w 21600"/>
              <a:gd name="T3" fmla="*/ 0 h 21600"/>
              <a:gd name="T4" fmla="*/ 10800 w 21600"/>
              <a:gd name="T5" fmla="*/ 0 h 21600"/>
              <a:gd name="T6" fmla="*/ 21600 w 21600"/>
              <a:gd name="T7" fmla="*/ 0 h 21600"/>
              <a:gd name="T8" fmla="*/ 21600 w 21600"/>
              <a:gd name="T9" fmla="*/ 11649 h 21600"/>
              <a:gd name="T10" fmla="*/ 21600 w 21600"/>
              <a:gd name="T11" fmla="*/ 19416 h 21600"/>
              <a:gd name="T12" fmla="*/ 15166 w 21600"/>
              <a:gd name="T13" fmla="*/ 21600 h 21600"/>
              <a:gd name="T14" fmla="*/ 10570 w 21600"/>
              <a:gd name="T15" fmla="*/ 21600 h 21600"/>
              <a:gd name="T16" fmla="*/ 0 w 21600"/>
              <a:gd name="T17" fmla="*/ 21600 h 21600"/>
              <a:gd name="T18" fmla="*/ 0 w 21600"/>
              <a:gd name="T19" fmla="*/ 11528 h 21600"/>
              <a:gd name="T20" fmla="*/ 459 w 21600"/>
              <a:gd name="T21" fmla="*/ 22540 h 21600"/>
              <a:gd name="T22" fmla="*/ 21485 w 21600"/>
              <a:gd name="T23" fmla="*/ 27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121553" y="4336965"/>
            <a:ext cx="1038892" cy="723617"/>
          </a:xfrm>
          <a:prstGeom prst="rect">
            <a:avLst/>
          </a:prstGeom>
          <a:noFill/>
        </p:spPr>
        <p:txBody>
          <a:bodyPr wrap="none" rtlCol="0">
            <a:spAutoFit/>
          </a:bodyPr>
          <a:lstStyle/>
          <a:p>
            <a:r>
              <a:rPr lang="en-US" b="1" dirty="0" smtClean="0"/>
              <a:t>Highway</a:t>
            </a:r>
          </a:p>
          <a:p>
            <a:r>
              <a:rPr lang="en-US" b="1" dirty="0" smtClean="0"/>
              <a:t>Information</a:t>
            </a:r>
          </a:p>
          <a:p>
            <a:r>
              <a:rPr lang="en-US" b="1" dirty="0" smtClean="0"/>
              <a:t>System</a:t>
            </a:r>
            <a:endParaRPr lang="en-US" b="1" dirty="0"/>
          </a:p>
        </p:txBody>
      </p:sp>
      <p:pic>
        <p:nvPicPr>
          <p:cNvPr id="1027" name="Picture 3" descr="U:\Dhulker\Data Management\Other Files\2008\2008-04-03 - Poster Presentation\All other material\Pictures and other materials\Poster Photos\Bridge - Calhoun370.jpg"/>
          <p:cNvPicPr>
            <a:picLocks noChangeAspect="1" noChangeArrowheads="1"/>
          </p:cNvPicPr>
          <p:nvPr/>
        </p:nvPicPr>
        <p:blipFill>
          <a:blip r:embed="rId3" cstate="print"/>
          <a:srcRect/>
          <a:stretch>
            <a:fillRect/>
          </a:stretch>
        </p:blipFill>
        <p:spPr bwMode="auto">
          <a:xfrm>
            <a:off x="3505200" y="1752600"/>
            <a:ext cx="1552673" cy="1036152"/>
          </a:xfrm>
          <a:prstGeom prst="rect">
            <a:avLst/>
          </a:prstGeom>
          <a:noFill/>
        </p:spPr>
      </p:pic>
      <p:sp>
        <p:nvSpPr>
          <p:cNvPr id="9" name="TextBox 8"/>
          <p:cNvSpPr txBox="1"/>
          <p:nvPr/>
        </p:nvSpPr>
        <p:spPr>
          <a:xfrm>
            <a:off x="3481436" y="2835882"/>
            <a:ext cx="1600200" cy="307777"/>
          </a:xfrm>
          <a:prstGeom prst="rect">
            <a:avLst/>
          </a:prstGeom>
          <a:noFill/>
        </p:spPr>
        <p:txBody>
          <a:bodyPr wrap="square" rtlCol="0">
            <a:spAutoFit/>
          </a:bodyPr>
          <a:lstStyle/>
          <a:p>
            <a:pPr algn="ctr"/>
            <a:r>
              <a:rPr lang="en-US" sz="1400" b="1" dirty="0" smtClean="0"/>
              <a:t>Bridge Information</a:t>
            </a:r>
            <a:endParaRPr lang="en-US" sz="1400" b="1" dirty="0"/>
          </a:p>
        </p:txBody>
      </p:sp>
      <p:sp>
        <p:nvSpPr>
          <p:cNvPr id="10" name="TextBox 9"/>
          <p:cNvSpPr txBox="1"/>
          <p:nvPr/>
        </p:nvSpPr>
        <p:spPr>
          <a:xfrm>
            <a:off x="1709913" y="3463882"/>
            <a:ext cx="1537130" cy="307777"/>
          </a:xfrm>
          <a:prstGeom prst="rect">
            <a:avLst/>
          </a:prstGeom>
          <a:noFill/>
        </p:spPr>
        <p:txBody>
          <a:bodyPr wrap="square" rtlCol="0">
            <a:spAutoFit/>
          </a:bodyPr>
          <a:lstStyle/>
          <a:p>
            <a:pPr algn="ctr"/>
            <a:r>
              <a:rPr lang="en-US" sz="1400" b="1" dirty="0" smtClean="0"/>
              <a:t>Crash Information</a:t>
            </a:r>
            <a:endParaRPr lang="en-US" sz="1400" b="1" dirty="0"/>
          </a:p>
        </p:txBody>
      </p:sp>
      <p:pic>
        <p:nvPicPr>
          <p:cNvPr id="1029" name="Picture 5" descr="U:\Dhulker\Data Management\Other Files\2008\2008-04-03 - Poster Presentation\All other material\Pictures and other materials\Poster Photos\Traffic Counter.jpg"/>
          <p:cNvPicPr>
            <a:picLocks noChangeAspect="1" noChangeArrowheads="1"/>
          </p:cNvPicPr>
          <p:nvPr/>
        </p:nvPicPr>
        <p:blipFill>
          <a:blip r:embed="rId4" cstate="print"/>
          <a:srcRect/>
          <a:stretch>
            <a:fillRect/>
          </a:stretch>
        </p:blipFill>
        <p:spPr bwMode="auto">
          <a:xfrm>
            <a:off x="1785940" y="4022950"/>
            <a:ext cx="1612392" cy="1213746"/>
          </a:xfrm>
          <a:prstGeom prst="rect">
            <a:avLst/>
          </a:prstGeom>
          <a:noFill/>
        </p:spPr>
      </p:pic>
      <p:sp>
        <p:nvSpPr>
          <p:cNvPr id="12" name="TextBox 11"/>
          <p:cNvSpPr txBox="1"/>
          <p:nvPr/>
        </p:nvSpPr>
        <p:spPr>
          <a:xfrm>
            <a:off x="1981200" y="5292456"/>
            <a:ext cx="1199559" cy="307777"/>
          </a:xfrm>
          <a:prstGeom prst="rect">
            <a:avLst/>
          </a:prstGeom>
          <a:noFill/>
        </p:spPr>
        <p:txBody>
          <a:bodyPr wrap="none" rtlCol="0">
            <a:spAutoFit/>
          </a:bodyPr>
          <a:lstStyle/>
          <a:p>
            <a:r>
              <a:rPr lang="en-US" sz="1400" b="1" dirty="0" smtClean="0"/>
              <a:t>Traffic Counts</a:t>
            </a:r>
            <a:endParaRPr lang="en-US" sz="1400" b="1" dirty="0"/>
          </a:p>
        </p:txBody>
      </p:sp>
      <p:pic>
        <p:nvPicPr>
          <p:cNvPr id="1030" name="Picture 6" descr="U:\Dhulker\Data Management\Other Files\2008\2008-04-03 - Poster Presentation\All other material\Pictures and other materials\Poster Photos\1499446516_e0df078404_b.jpg"/>
          <p:cNvPicPr>
            <a:picLocks noChangeAspect="1" noChangeArrowheads="1"/>
          </p:cNvPicPr>
          <p:nvPr/>
        </p:nvPicPr>
        <p:blipFill>
          <a:blip r:embed="rId5" cstate="print"/>
          <a:srcRect/>
          <a:stretch>
            <a:fillRect/>
          </a:stretch>
        </p:blipFill>
        <p:spPr bwMode="auto">
          <a:xfrm>
            <a:off x="5257800" y="1600200"/>
            <a:ext cx="1492955" cy="1127604"/>
          </a:xfrm>
          <a:prstGeom prst="rect">
            <a:avLst/>
          </a:prstGeom>
          <a:noFill/>
        </p:spPr>
      </p:pic>
      <p:sp>
        <p:nvSpPr>
          <p:cNvPr id="14" name="TextBox 13"/>
          <p:cNvSpPr txBox="1"/>
          <p:nvPr/>
        </p:nvSpPr>
        <p:spPr>
          <a:xfrm>
            <a:off x="5089877" y="2743200"/>
            <a:ext cx="1828800" cy="523220"/>
          </a:xfrm>
          <a:prstGeom prst="rect">
            <a:avLst/>
          </a:prstGeom>
          <a:noFill/>
        </p:spPr>
        <p:txBody>
          <a:bodyPr wrap="square" rtlCol="0">
            <a:spAutoFit/>
          </a:bodyPr>
          <a:lstStyle/>
          <a:p>
            <a:pPr algn="ctr"/>
            <a:r>
              <a:rPr lang="en-US" sz="1400" b="1" dirty="0" smtClean="0"/>
              <a:t>Pavement Information</a:t>
            </a:r>
            <a:endParaRPr lang="en-US" sz="1400" b="1" dirty="0"/>
          </a:p>
        </p:txBody>
      </p:sp>
      <p:pic>
        <p:nvPicPr>
          <p:cNvPr id="1031" name="Picture 7" descr="U:\Dhulker\Data Management\Other Files\2008\2008-04-03 - Poster Presentation\All other material\Pictures and other materials\Poster Photos\GPS Centerline.jpg"/>
          <p:cNvPicPr>
            <a:picLocks noChangeAspect="1" noChangeArrowheads="1"/>
          </p:cNvPicPr>
          <p:nvPr/>
        </p:nvPicPr>
        <p:blipFill>
          <a:blip r:embed="rId6" cstate="print"/>
          <a:srcRect/>
          <a:stretch>
            <a:fillRect/>
          </a:stretch>
        </p:blipFill>
        <p:spPr bwMode="auto">
          <a:xfrm>
            <a:off x="7263055" y="4825528"/>
            <a:ext cx="1629175" cy="1037518"/>
          </a:xfrm>
          <a:prstGeom prst="rect">
            <a:avLst/>
          </a:prstGeom>
          <a:noFill/>
        </p:spPr>
      </p:pic>
      <p:sp>
        <p:nvSpPr>
          <p:cNvPr id="16" name="TextBox 15"/>
          <p:cNvSpPr txBox="1"/>
          <p:nvPr/>
        </p:nvSpPr>
        <p:spPr>
          <a:xfrm>
            <a:off x="7163684" y="5863046"/>
            <a:ext cx="1827916" cy="307777"/>
          </a:xfrm>
          <a:prstGeom prst="rect">
            <a:avLst/>
          </a:prstGeom>
          <a:noFill/>
        </p:spPr>
        <p:txBody>
          <a:bodyPr wrap="square" rtlCol="0">
            <a:spAutoFit/>
          </a:bodyPr>
          <a:lstStyle/>
          <a:p>
            <a:pPr algn="ctr"/>
            <a:r>
              <a:rPr lang="en-US" sz="1400" b="1" dirty="0" smtClean="0"/>
              <a:t>Roadway Centerlines</a:t>
            </a:r>
            <a:endParaRPr lang="en-US" sz="1400" b="1" dirty="0"/>
          </a:p>
        </p:txBody>
      </p:sp>
      <p:sp>
        <p:nvSpPr>
          <p:cNvPr id="18" name="TextBox 17"/>
          <p:cNvSpPr txBox="1"/>
          <p:nvPr/>
        </p:nvSpPr>
        <p:spPr>
          <a:xfrm>
            <a:off x="7239000" y="3375716"/>
            <a:ext cx="1143000" cy="523220"/>
          </a:xfrm>
          <a:prstGeom prst="rect">
            <a:avLst/>
          </a:prstGeom>
          <a:noFill/>
        </p:spPr>
        <p:txBody>
          <a:bodyPr wrap="square" rtlCol="0">
            <a:spAutoFit/>
          </a:bodyPr>
          <a:lstStyle/>
          <a:p>
            <a:pPr algn="ctr"/>
            <a:r>
              <a:rPr lang="en-US" sz="1400" b="1" dirty="0" smtClean="0"/>
              <a:t>Roadway Features</a:t>
            </a:r>
            <a:endParaRPr lang="en-US" sz="1400" b="1" dirty="0"/>
          </a:p>
        </p:txBody>
      </p:sp>
      <p:cxnSp>
        <p:nvCxnSpPr>
          <p:cNvPr id="20" name="Straight Arrow Connector 19"/>
          <p:cNvCxnSpPr/>
          <p:nvPr/>
        </p:nvCxnSpPr>
        <p:spPr>
          <a:xfrm flipV="1">
            <a:off x="3610300" y="4695274"/>
            <a:ext cx="656900" cy="11944"/>
          </a:xfrm>
          <a:prstGeom prst="straightConnector1">
            <a:avLst/>
          </a:prstGeom>
          <a:ln w="44450">
            <a:solidFill>
              <a:srgbClr val="A7193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458050" y="3500910"/>
            <a:ext cx="776337" cy="585238"/>
          </a:xfrm>
          <a:prstGeom prst="straightConnector1">
            <a:avLst/>
          </a:prstGeom>
          <a:ln w="44450">
            <a:solidFill>
              <a:srgbClr val="A7193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H="1">
            <a:off x="4294105" y="3441192"/>
            <a:ext cx="537464" cy="179155"/>
          </a:xfrm>
          <a:prstGeom prst="straightConnector1">
            <a:avLst/>
          </a:prstGeom>
          <a:ln w="44450">
            <a:solidFill>
              <a:srgbClr val="A7193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5285427" y="3477022"/>
            <a:ext cx="704675" cy="298591"/>
          </a:xfrm>
          <a:prstGeom prst="straightConnector1">
            <a:avLst/>
          </a:prstGeom>
          <a:ln w="44450">
            <a:solidFill>
              <a:srgbClr val="A7193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6384242" y="3680064"/>
            <a:ext cx="477746" cy="477746"/>
          </a:xfrm>
          <a:prstGeom prst="straightConnector1">
            <a:avLst/>
          </a:prstGeom>
          <a:ln w="44450">
            <a:solidFill>
              <a:srgbClr val="A7193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489418" y="5101046"/>
            <a:ext cx="520982" cy="14111"/>
          </a:xfrm>
          <a:prstGeom prst="straightConnector1">
            <a:avLst/>
          </a:prstGeom>
          <a:ln w="44450">
            <a:solidFill>
              <a:srgbClr val="A7193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descr="U:\Dhulker\Data Management\2010-01-21 - HIS Powerpoint\2899341868_90c53fc56c.jpg"/>
          <p:cNvPicPr>
            <a:picLocks noChangeAspect="1" noChangeArrowheads="1"/>
          </p:cNvPicPr>
          <p:nvPr/>
        </p:nvPicPr>
        <p:blipFill>
          <a:blip r:embed="rId7" cstate="print"/>
          <a:srcRect/>
          <a:stretch>
            <a:fillRect/>
          </a:stretch>
        </p:blipFill>
        <p:spPr bwMode="auto">
          <a:xfrm>
            <a:off x="1676400" y="2209800"/>
            <a:ext cx="1604156" cy="1254082"/>
          </a:xfrm>
          <a:prstGeom prst="rect">
            <a:avLst/>
          </a:prstGeom>
          <a:noFill/>
        </p:spPr>
      </p:pic>
      <p:sp>
        <p:nvSpPr>
          <p:cNvPr id="27"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28"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29" name="Rectangle 2"/>
          <p:cNvSpPr txBox="1">
            <a:spLocks noChangeArrowheads="1"/>
          </p:cNvSpPr>
          <p:nvPr/>
        </p:nvSpPr>
        <p:spPr>
          <a:xfrm>
            <a:off x="762000" y="381000"/>
            <a:ext cx="77724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660000"/>
                </a:solidFill>
                <a:effectLst/>
                <a:uLnTx/>
                <a:uFillTx/>
                <a:latin typeface="+mj-lt"/>
                <a:ea typeface="+mj-ea"/>
                <a:cs typeface="+mj-cs"/>
              </a:rPr>
              <a:t>Highway Information System (HIS) Database</a:t>
            </a:r>
            <a:endParaRPr kumimoji="0" lang="en-US" sz="2700" b="0" i="0" u="sng" strike="noStrike" kern="1200" cap="none" spc="0" normalizeH="0" baseline="0" noProof="0" dirty="0" smtClean="0">
              <a:ln>
                <a:noFill/>
              </a:ln>
              <a:solidFill>
                <a:schemeClr val="tx1"/>
              </a:solidFill>
              <a:effectLst/>
              <a:uLnTx/>
              <a:uFillTx/>
              <a:latin typeface="+mj-lt"/>
              <a:ea typeface="+mj-ea"/>
              <a:cs typeface="+mj-cs"/>
            </a:endParaRPr>
          </a:p>
        </p:txBody>
      </p:sp>
      <p:sp>
        <p:nvSpPr>
          <p:cNvPr id="30"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31" name="TextBox 30"/>
          <p:cNvSpPr txBox="1"/>
          <p:nvPr/>
        </p:nvSpPr>
        <p:spPr>
          <a:xfrm>
            <a:off x="7543800" y="4410781"/>
            <a:ext cx="1043876" cy="461665"/>
          </a:xfrm>
          <a:prstGeom prst="rect">
            <a:avLst/>
          </a:prstGeom>
          <a:noFill/>
        </p:spPr>
        <p:txBody>
          <a:bodyPr wrap="none" rtlCol="0">
            <a:spAutoFit/>
          </a:bodyPr>
          <a:lstStyle/>
          <a:p>
            <a:r>
              <a:rPr lang="en-US" sz="2400" i="1" u="sng" dirty="0" smtClean="0">
                <a:solidFill>
                  <a:srgbClr val="FF0000"/>
                </a:solidFill>
              </a:rPr>
              <a:t>Spatial</a:t>
            </a:r>
            <a:endParaRPr lang="en-US" sz="2400" i="1" u="sng" dirty="0">
              <a:solidFill>
                <a:srgbClr val="FF0000"/>
              </a:solidFill>
            </a:endParaRPr>
          </a:p>
        </p:txBody>
      </p:sp>
      <p:sp>
        <p:nvSpPr>
          <p:cNvPr id="34" name="TextBox 33"/>
          <p:cNvSpPr txBox="1"/>
          <p:nvPr/>
        </p:nvSpPr>
        <p:spPr>
          <a:xfrm>
            <a:off x="2057400" y="1600200"/>
            <a:ext cx="1120307" cy="461665"/>
          </a:xfrm>
          <a:prstGeom prst="rect">
            <a:avLst/>
          </a:prstGeom>
          <a:noFill/>
        </p:spPr>
        <p:txBody>
          <a:bodyPr wrap="none" rtlCol="0">
            <a:spAutoFit/>
          </a:bodyPr>
          <a:lstStyle/>
          <a:p>
            <a:r>
              <a:rPr lang="en-US" sz="2400" i="1" u="sng" dirty="0" smtClean="0">
                <a:solidFill>
                  <a:srgbClr val="FF0000"/>
                </a:solidFill>
              </a:rPr>
              <a:t>Tabular</a:t>
            </a:r>
            <a:endParaRPr lang="en-US" sz="2400" i="1" u="sng" dirty="0">
              <a:solidFill>
                <a:srgbClr val="FF0000"/>
              </a:solidFill>
            </a:endParaRPr>
          </a:p>
        </p:txBody>
      </p:sp>
      <p:sp>
        <p:nvSpPr>
          <p:cNvPr id="35" name="TextBox 34"/>
          <p:cNvSpPr txBox="1"/>
          <p:nvPr/>
        </p:nvSpPr>
        <p:spPr>
          <a:xfrm>
            <a:off x="2819400" y="1025009"/>
            <a:ext cx="4191000" cy="369332"/>
          </a:xfrm>
          <a:prstGeom prst="rect">
            <a:avLst/>
          </a:prstGeom>
          <a:noFill/>
        </p:spPr>
        <p:txBody>
          <a:bodyPr wrap="square" rtlCol="0">
            <a:spAutoFit/>
          </a:bodyPr>
          <a:lstStyle/>
          <a:p>
            <a:pPr algn="ctr"/>
            <a:r>
              <a:rPr lang="en-US" b="1" dirty="0" smtClean="0"/>
              <a:t>Spatial and Tabular</a:t>
            </a:r>
            <a:endParaRPr lang="en-US" b="1" dirty="0"/>
          </a:p>
        </p:txBody>
      </p:sp>
      <p:pic>
        <p:nvPicPr>
          <p:cNvPr id="259074" name="Picture 2"/>
          <p:cNvPicPr>
            <a:picLocks noChangeAspect="1" noChangeArrowheads="1"/>
          </p:cNvPicPr>
          <p:nvPr/>
        </p:nvPicPr>
        <p:blipFill>
          <a:blip r:embed="rId8" cstate="print"/>
          <a:srcRect/>
          <a:stretch>
            <a:fillRect/>
          </a:stretch>
        </p:blipFill>
        <p:spPr bwMode="auto">
          <a:xfrm>
            <a:off x="6934200" y="2133600"/>
            <a:ext cx="1650763" cy="12132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EXOR_TF.BMP"/>
          <p:cNvPicPr>
            <a:picLocks noGrp="1" noChangeAspect="1"/>
          </p:cNvPicPr>
          <p:nvPr>
            <p:ph idx="1"/>
          </p:nvPr>
        </p:nvPicPr>
        <p:blipFill>
          <a:blip r:embed="rId3" cstate="print"/>
          <a:stretch>
            <a:fillRect/>
          </a:stretch>
        </p:blipFill>
        <p:spPr>
          <a:xfrm>
            <a:off x="4724400" y="2057400"/>
            <a:ext cx="4114800" cy="3621315"/>
          </a:xfrm>
        </p:spPr>
      </p:pic>
      <p:sp>
        <p:nvSpPr>
          <p:cNvPr id="4"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9"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pic>
        <p:nvPicPr>
          <p:cNvPr id="130049" name="Picture 1"/>
          <p:cNvPicPr>
            <a:picLocks noChangeAspect="1" noChangeArrowheads="1"/>
          </p:cNvPicPr>
          <p:nvPr/>
        </p:nvPicPr>
        <p:blipFill>
          <a:blip r:embed="rId4" cstate="print"/>
          <a:srcRect/>
          <a:stretch>
            <a:fillRect/>
          </a:stretch>
        </p:blipFill>
        <p:spPr bwMode="auto">
          <a:xfrm>
            <a:off x="1447800" y="1401763"/>
            <a:ext cx="3160465" cy="5380037"/>
          </a:xfrm>
          <a:prstGeom prst="rect">
            <a:avLst/>
          </a:prstGeom>
          <a:noFill/>
          <a:ln w="9525">
            <a:noFill/>
            <a:miter lim="800000"/>
            <a:headEnd/>
            <a:tailEnd/>
          </a:ln>
        </p:spPr>
      </p:pic>
      <p:sp>
        <p:nvSpPr>
          <p:cNvPr id="12" name="Rectangle 2"/>
          <p:cNvSpPr txBox="1">
            <a:spLocks noChangeArrowheads="1"/>
          </p:cNvSpPr>
          <p:nvPr/>
        </p:nvSpPr>
        <p:spPr>
          <a:xfrm>
            <a:off x="762000" y="381000"/>
            <a:ext cx="7772400" cy="457200"/>
          </a:xfrm>
          <a:prstGeom prst="rect">
            <a:avLst/>
          </a:prstGeom>
        </p:spPr>
        <p:txBody>
          <a:bodyPr vert="horz" lIns="91440" tIns="45720" rIns="91440" bIns="45720" rtlCol="0" anchor="ctr">
            <a:normAutofit fontScale="82500" lnSpcReduction="20000"/>
          </a:bodyPr>
          <a:lstStyle/>
          <a:p>
            <a:pPr lvl="0">
              <a:spcBef>
                <a:spcPct val="0"/>
              </a:spcBef>
              <a:defRPr/>
            </a:pPr>
            <a:r>
              <a:rPr lang="en-US" sz="3600" b="1" dirty="0" smtClean="0">
                <a:solidFill>
                  <a:srgbClr val="660000"/>
                </a:solidFill>
              </a:rPr>
              <a:t>Highway Information System (HIS) Database</a:t>
            </a:r>
            <a:endParaRPr lang="en-US" sz="2700" u="sng" dirty="0" smtClean="0"/>
          </a:p>
        </p:txBody>
      </p:sp>
      <p:sp>
        <p:nvSpPr>
          <p:cNvPr id="11" name="TextBox 10"/>
          <p:cNvSpPr txBox="1"/>
          <p:nvPr/>
        </p:nvSpPr>
        <p:spPr>
          <a:xfrm>
            <a:off x="6324600" y="1524000"/>
            <a:ext cx="1120307" cy="461665"/>
          </a:xfrm>
          <a:prstGeom prst="rect">
            <a:avLst/>
          </a:prstGeom>
          <a:noFill/>
        </p:spPr>
        <p:txBody>
          <a:bodyPr wrap="none" rtlCol="0">
            <a:spAutoFit/>
          </a:bodyPr>
          <a:lstStyle/>
          <a:p>
            <a:r>
              <a:rPr lang="en-US" sz="2400" i="1" u="sng" dirty="0" smtClean="0">
                <a:solidFill>
                  <a:srgbClr val="FF0000"/>
                </a:solidFill>
              </a:rPr>
              <a:t>Tabular</a:t>
            </a:r>
            <a:endParaRPr lang="en-US" sz="2400" i="1" u="sng" dirty="0">
              <a:solidFill>
                <a:srgbClr val="FF0000"/>
              </a:solidFill>
            </a:endParaRPr>
          </a:p>
        </p:txBody>
      </p:sp>
      <p:sp>
        <p:nvSpPr>
          <p:cNvPr id="13" name="TextBox 12"/>
          <p:cNvSpPr txBox="1"/>
          <p:nvPr/>
        </p:nvSpPr>
        <p:spPr>
          <a:xfrm>
            <a:off x="1905000" y="2743200"/>
            <a:ext cx="1043876" cy="461665"/>
          </a:xfrm>
          <a:prstGeom prst="rect">
            <a:avLst/>
          </a:prstGeom>
          <a:noFill/>
        </p:spPr>
        <p:txBody>
          <a:bodyPr wrap="none" rtlCol="0">
            <a:spAutoFit/>
          </a:bodyPr>
          <a:lstStyle/>
          <a:p>
            <a:r>
              <a:rPr lang="en-US" sz="2400" i="1" u="sng" dirty="0" smtClean="0">
                <a:solidFill>
                  <a:srgbClr val="FF0000"/>
                </a:solidFill>
              </a:rPr>
              <a:t>Spatial</a:t>
            </a:r>
            <a:endParaRPr lang="en-US" sz="2400" i="1" u="sng" dirty="0">
              <a:solidFill>
                <a:srgbClr val="FF0000"/>
              </a:solidFill>
            </a:endParaRPr>
          </a:p>
        </p:txBody>
      </p:sp>
      <p:sp>
        <p:nvSpPr>
          <p:cNvPr id="14" name="TextBox 13"/>
          <p:cNvSpPr txBox="1"/>
          <p:nvPr/>
        </p:nvSpPr>
        <p:spPr>
          <a:xfrm>
            <a:off x="2819400" y="1025009"/>
            <a:ext cx="4191000" cy="369332"/>
          </a:xfrm>
          <a:prstGeom prst="rect">
            <a:avLst/>
          </a:prstGeom>
          <a:noFill/>
        </p:spPr>
        <p:txBody>
          <a:bodyPr wrap="square" rtlCol="0">
            <a:spAutoFit/>
          </a:bodyPr>
          <a:lstStyle/>
          <a:p>
            <a:pPr algn="ctr"/>
            <a:r>
              <a:rPr lang="en-US" b="1" dirty="0" smtClean="0"/>
              <a:t>Spatial and Tabular – Traffic Counts</a:t>
            </a:r>
            <a:endParaRPr lang="en-US"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585018" y="1981200"/>
            <a:ext cx="1120307" cy="461665"/>
          </a:xfrm>
          <a:prstGeom prst="rect">
            <a:avLst/>
          </a:prstGeom>
          <a:noFill/>
        </p:spPr>
        <p:txBody>
          <a:bodyPr wrap="none" rtlCol="0">
            <a:spAutoFit/>
          </a:bodyPr>
          <a:lstStyle/>
          <a:p>
            <a:r>
              <a:rPr lang="en-US" sz="2400" i="1" u="sng" dirty="0" smtClean="0">
                <a:solidFill>
                  <a:srgbClr val="FF0000"/>
                </a:solidFill>
              </a:rPr>
              <a:t>Tabular</a:t>
            </a:r>
            <a:endParaRPr lang="en-US" sz="2400" i="1" u="sng" dirty="0">
              <a:solidFill>
                <a:srgbClr val="FF0000"/>
              </a:solidFill>
            </a:endParaRPr>
          </a:p>
        </p:txBody>
      </p:sp>
      <p:pic>
        <p:nvPicPr>
          <p:cNvPr id="1029" name="Picture 5" descr="U:\Dhulker\Data Management\2010-01-21 - HIS Powerpoint\Snap9.jpg"/>
          <p:cNvPicPr>
            <a:picLocks noChangeAspect="1" noChangeArrowheads="1"/>
          </p:cNvPicPr>
          <p:nvPr/>
        </p:nvPicPr>
        <p:blipFill>
          <a:blip r:embed="rId3" cstate="print"/>
          <a:srcRect/>
          <a:stretch>
            <a:fillRect/>
          </a:stretch>
        </p:blipFill>
        <p:spPr bwMode="auto">
          <a:xfrm>
            <a:off x="1524000" y="2133600"/>
            <a:ext cx="3589556" cy="3192517"/>
          </a:xfrm>
          <a:prstGeom prst="rect">
            <a:avLst/>
          </a:prstGeom>
          <a:noFill/>
        </p:spPr>
      </p:pic>
      <p:sp>
        <p:nvSpPr>
          <p:cNvPr id="11" name="TextBox 10"/>
          <p:cNvSpPr txBox="1"/>
          <p:nvPr/>
        </p:nvSpPr>
        <p:spPr>
          <a:xfrm>
            <a:off x="2742951" y="1600200"/>
            <a:ext cx="1043876" cy="461665"/>
          </a:xfrm>
          <a:prstGeom prst="rect">
            <a:avLst/>
          </a:prstGeom>
          <a:noFill/>
        </p:spPr>
        <p:txBody>
          <a:bodyPr wrap="none" rtlCol="0">
            <a:spAutoFit/>
          </a:bodyPr>
          <a:lstStyle/>
          <a:p>
            <a:r>
              <a:rPr lang="en-US" sz="2400" i="1" u="sng" dirty="0" smtClean="0">
                <a:solidFill>
                  <a:srgbClr val="FF0000"/>
                </a:solidFill>
              </a:rPr>
              <a:t>Spatial</a:t>
            </a:r>
            <a:endParaRPr lang="en-US" sz="2400" i="1" u="sng" dirty="0">
              <a:solidFill>
                <a:srgbClr val="FF0000"/>
              </a:solidFill>
            </a:endParaRPr>
          </a:p>
        </p:txBody>
      </p:sp>
      <p:sp>
        <p:nvSpPr>
          <p:cNvPr id="8"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0"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4"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5"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lvl="0">
              <a:spcBef>
                <a:spcPct val="0"/>
              </a:spcBef>
              <a:defRPr/>
            </a:pPr>
            <a:r>
              <a:rPr lang="en-US" sz="3600" b="1" dirty="0" smtClean="0">
                <a:solidFill>
                  <a:srgbClr val="660000"/>
                </a:solidFill>
              </a:rPr>
              <a:t>Highway Information System (HIS) Database</a:t>
            </a:r>
            <a:endParaRPr lang="en-US" sz="2700" u="sng" dirty="0" smtClean="0"/>
          </a:p>
        </p:txBody>
      </p:sp>
      <p:sp>
        <p:nvSpPr>
          <p:cNvPr id="12" name="TextBox 11"/>
          <p:cNvSpPr txBox="1"/>
          <p:nvPr/>
        </p:nvSpPr>
        <p:spPr>
          <a:xfrm>
            <a:off x="2819400" y="1025009"/>
            <a:ext cx="4191000" cy="369332"/>
          </a:xfrm>
          <a:prstGeom prst="rect">
            <a:avLst/>
          </a:prstGeom>
          <a:noFill/>
        </p:spPr>
        <p:txBody>
          <a:bodyPr wrap="square" rtlCol="0">
            <a:spAutoFit/>
          </a:bodyPr>
          <a:lstStyle/>
          <a:p>
            <a:pPr algn="ctr"/>
            <a:r>
              <a:rPr lang="en-US" b="1" dirty="0" smtClean="0"/>
              <a:t>Spatial and Tabular – Bridges</a:t>
            </a:r>
            <a:endParaRPr lang="en-US" b="1" dirty="0"/>
          </a:p>
        </p:txBody>
      </p:sp>
      <p:pic>
        <p:nvPicPr>
          <p:cNvPr id="247809" name="Picture 1"/>
          <p:cNvPicPr>
            <a:picLocks noChangeAspect="1" noChangeArrowheads="1"/>
          </p:cNvPicPr>
          <p:nvPr/>
        </p:nvPicPr>
        <p:blipFill>
          <a:blip r:embed="rId4" cstate="print"/>
          <a:srcRect/>
          <a:stretch>
            <a:fillRect/>
          </a:stretch>
        </p:blipFill>
        <p:spPr bwMode="auto">
          <a:xfrm>
            <a:off x="5442018" y="2438400"/>
            <a:ext cx="3473382" cy="2633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a:xfrm>
            <a:off x="1524000" y="1524000"/>
            <a:ext cx="7391400" cy="4800600"/>
          </a:xfrm>
        </p:spPr>
        <p:txBody>
          <a:bodyPr anchor="ctr">
            <a:normAutofit/>
          </a:bodyPr>
          <a:lstStyle/>
          <a:p>
            <a:pPr lvl="1">
              <a:lnSpc>
                <a:spcPct val="90000"/>
              </a:lnSpc>
            </a:pPr>
            <a:r>
              <a:rPr lang="en-US" dirty="0" smtClean="0">
                <a:effectLst>
                  <a:outerShdw blurRad="38100" dist="38100" dir="2700000" algn="tl">
                    <a:srgbClr val="C0C0C0"/>
                  </a:outerShdw>
                </a:effectLst>
              </a:rPr>
              <a:t>Data Storage</a:t>
            </a:r>
          </a:p>
          <a:p>
            <a:pPr lvl="2">
              <a:lnSpc>
                <a:spcPct val="90000"/>
              </a:lnSpc>
            </a:pPr>
            <a:r>
              <a:rPr lang="en-US" dirty="0" smtClean="0">
                <a:effectLst>
                  <a:outerShdw blurRad="38100" dist="38100" dir="2700000" algn="tl">
                    <a:srgbClr val="C0C0C0"/>
                  </a:outerShdw>
                </a:effectLst>
              </a:rPr>
              <a:t>County – Route – Mile Point</a:t>
            </a:r>
          </a:p>
          <a:p>
            <a:pPr lvl="3">
              <a:lnSpc>
                <a:spcPct val="90000"/>
              </a:lnSpc>
            </a:pPr>
            <a:r>
              <a:rPr lang="en-US" dirty="0" smtClean="0">
                <a:effectLst>
                  <a:outerShdw blurRad="38100" dist="38100" dir="2700000" algn="tl">
                    <a:srgbClr val="C0C0C0"/>
                  </a:outerShdw>
                </a:effectLst>
              </a:rPr>
              <a:t>Linear Referencing System (LRS)</a:t>
            </a:r>
          </a:p>
          <a:p>
            <a:pPr lvl="1">
              <a:lnSpc>
                <a:spcPct val="90000"/>
              </a:lnSpc>
            </a:pPr>
            <a:r>
              <a:rPr lang="en-US" dirty="0" smtClean="0">
                <a:effectLst>
                  <a:outerShdw blurRad="38100" dist="38100" dir="2700000" algn="tl">
                    <a:srgbClr val="C0C0C0"/>
                  </a:outerShdw>
                </a:effectLst>
              </a:rPr>
              <a:t>Data Loading</a:t>
            </a:r>
          </a:p>
          <a:p>
            <a:pPr lvl="2">
              <a:lnSpc>
                <a:spcPct val="90000"/>
              </a:lnSpc>
            </a:pPr>
            <a:r>
              <a:rPr lang="en-US" dirty="0" smtClean="0">
                <a:effectLst>
                  <a:outerShdw blurRad="38100" dist="38100" dir="2700000" algn="tl">
                    <a:srgbClr val="C0C0C0"/>
                  </a:outerShdw>
                </a:effectLst>
              </a:rPr>
              <a:t>County – Route – Mile Point</a:t>
            </a:r>
          </a:p>
          <a:p>
            <a:pPr lvl="2">
              <a:lnSpc>
                <a:spcPct val="90000"/>
              </a:lnSpc>
            </a:pPr>
            <a:r>
              <a:rPr lang="en-US" sz="2400" dirty="0" smtClean="0">
                <a:effectLst>
                  <a:outerShdw blurRad="38100" dist="38100" dir="2700000" algn="tl">
                    <a:srgbClr val="C0C0C0"/>
                  </a:outerShdw>
                </a:effectLst>
              </a:rPr>
              <a:t>Latitude/Longitude coordinates</a:t>
            </a:r>
          </a:p>
          <a:p>
            <a:pPr lvl="1">
              <a:lnSpc>
                <a:spcPct val="90000"/>
              </a:lnSpc>
            </a:pPr>
            <a:r>
              <a:rPr lang="en-US" dirty="0" smtClean="0">
                <a:effectLst>
                  <a:outerShdw blurRad="38100" dist="38100" dir="2700000" algn="tl">
                    <a:srgbClr val="C0C0C0"/>
                  </a:outerShdw>
                </a:effectLst>
              </a:rPr>
              <a:t>Data Maintenance</a:t>
            </a:r>
            <a:endParaRPr lang="en-US" sz="2800" dirty="0" smtClean="0">
              <a:effectLst>
                <a:outerShdw blurRad="38100" dist="38100" dir="2700000" algn="tl">
                  <a:srgbClr val="C0C0C0"/>
                </a:outerShdw>
              </a:effectLst>
            </a:endParaRPr>
          </a:p>
          <a:p>
            <a:pPr lvl="2">
              <a:lnSpc>
                <a:spcPct val="90000"/>
              </a:lnSpc>
            </a:pPr>
            <a:r>
              <a:rPr lang="en-US" dirty="0" smtClean="0">
                <a:effectLst>
                  <a:outerShdw blurRad="38100" dist="38100" dir="2700000" algn="tl">
                    <a:srgbClr val="C0C0C0"/>
                  </a:outerShdw>
                </a:effectLst>
              </a:rPr>
              <a:t>HIS automatically and accurately updates the County – Route – </a:t>
            </a:r>
            <a:r>
              <a:rPr lang="en-US" dirty="0" err="1" smtClean="0">
                <a:effectLst>
                  <a:outerShdw blurRad="38100" dist="38100" dir="2700000" algn="tl">
                    <a:srgbClr val="C0C0C0"/>
                  </a:outerShdw>
                </a:effectLst>
              </a:rPr>
              <a:t>Milepoint</a:t>
            </a:r>
            <a:r>
              <a:rPr lang="en-US" dirty="0" smtClean="0">
                <a:effectLst>
                  <a:outerShdw blurRad="38100" dist="38100" dir="2700000" algn="tl">
                    <a:srgbClr val="C0C0C0"/>
                  </a:outerShdw>
                </a:effectLst>
              </a:rPr>
              <a:t> location of all data when roadway centerline changes are processed</a:t>
            </a:r>
          </a:p>
          <a:p>
            <a:pPr lvl="1">
              <a:lnSpc>
                <a:spcPct val="90000"/>
              </a:lnSpc>
            </a:pPr>
            <a:endParaRPr lang="en-US" sz="2400" dirty="0" smtClean="0">
              <a:effectLst>
                <a:outerShdw blurRad="38100" dist="38100" dir="2700000" algn="tl">
                  <a:srgbClr val="C0C0C0"/>
                </a:outerShdw>
              </a:effectLst>
            </a:endParaRPr>
          </a:p>
        </p:txBody>
      </p:sp>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lvl="0">
              <a:spcBef>
                <a:spcPct val="0"/>
              </a:spcBef>
              <a:defRPr/>
            </a:pPr>
            <a:r>
              <a:rPr lang="en-US" sz="3600" b="1" dirty="0" smtClean="0">
                <a:solidFill>
                  <a:srgbClr val="660000"/>
                </a:solidFill>
              </a:rPr>
              <a:t>Highway Information System (HIS) Database</a:t>
            </a:r>
            <a:endParaRPr lang="en-US" sz="2700" u="sng" dirty="0" smtClean="0"/>
          </a:p>
        </p:txBody>
      </p:sp>
      <p:sp>
        <p:nvSpPr>
          <p:cNvPr id="10" name="TextBox 9"/>
          <p:cNvSpPr txBox="1"/>
          <p:nvPr/>
        </p:nvSpPr>
        <p:spPr>
          <a:xfrm>
            <a:off x="2514600" y="1025009"/>
            <a:ext cx="4572000" cy="369332"/>
          </a:xfrm>
          <a:prstGeom prst="rect">
            <a:avLst/>
          </a:prstGeom>
          <a:noFill/>
        </p:spPr>
        <p:txBody>
          <a:bodyPr wrap="square" rtlCol="0">
            <a:spAutoFit/>
          </a:bodyPr>
          <a:lstStyle/>
          <a:p>
            <a:pPr algn="ctr"/>
            <a:r>
              <a:rPr lang="en-US" b="1" dirty="0" smtClean="0"/>
              <a:t>How is data stored, loaded, and maintained?</a:t>
            </a:r>
            <a:endParaRPr lang="en-US"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adway Centerlines.jpg"/>
          <p:cNvPicPr>
            <a:picLocks noGrp="1" noChangeAspect="1"/>
          </p:cNvPicPr>
          <p:nvPr>
            <p:ph idx="1"/>
          </p:nvPr>
        </p:nvPicPr>
        <p:blipFill>
          <a:blip r:embed="rId3" cstate="print"/>
          <a:stretch>
            <a:fillRect/>
          </a:stretch>
        </p:blipFill>
        <p:spPr>
          <a:xfrm>
            <a:off x="1752600" y="1600199"/>
            <a:ext cx="6553200" cy="4897245"/>
          </a:xfrm>
        </p:spPr>
      </p:pic>
      <p:sp>
        <p:nvSpPr>
          <p:cNvPr id="3"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8"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lvl="0">
              <a:spcBef>
                <a:spcPct val="0"/>
              </a:spcBef>
              <a:defRPr/>
            </a:pPr>
            <a:r>
              <a:rPr lang="en-US" sz="3600" b="1" dirty="0" smtClean="0">
                <a:solidFill>
                  <a:srgbClr val="660000"/>
                </a:solidFill>
              </a:rPr>
              <a:t>Highway Information System (HIS) Database</a:t>
            </a:r>
            <a:endParaRPr lang="en-US" sz="2700" u="sng" dirty="0" smtClean="0"/>
          </a:p>
        </p:txBody>
      </p:sp>
      <p:sp>
        <p:nvSpPr>
          <p:cNvPr id="9" name="TextBox 8"/>
          <p:cNvSpPr txBox="1"/>
          <p:nvPr/>
        </p:nvSpPr>
        <p:spPr>
          <a:xfrm>
            <a:off x="2819400" y="1025009"/>
            <a:ext cx="4191000" cy="369332"/>
          </a:xfrm>
          <a:prstGeom prst="rect">
            <a:avLst/>
          </a:prstGeom>
          <a:noFill/>
        </p:spPr>
        <p:txBody>
          <a:bodyPr wrap="square" rtlCol="0">
            <a:spAutoFit/>
          </a:bodyPr>
          <a:lstStyle/>
          <a:p>
            <a:pPr algn="ctr"/>
            <a:r>
              <a:rPr lang="en-US" b="1" dirty="0" smtClean="0"/>
              <a:t>Roadway Centerlines</a:t>
            </a:r>
            <a:endParaRPr lang="en-US"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a:xfrm>
            <a:off x="1447800" y="1524000"/>
            <a:ext cx="7315200" cy="4114800"/>
          </a:xfrm>
        </p:spPr>
        <p:txBody>
          <a:bodyPr anchor="ctr">
            <a:normAutofit/>
          </a:bodyPr>
          <a:lstStyle/>
          <a:p>
            <a:pPr>
              <a:lnSpc>
                <a:spcPct val="90000"/>
              </a:lnSpc>
            </a:pPr>
            <a:r>
              <a:rPr lang="en-US" sz="2800" dirty="0" smtClean="0">
                <a:effectLst>
                  <a:outerShdw blurRad="38100" dist="38100" dir="2700000" algn="tl">
                    <a:srgbClr val="C0C0C0"/>
                  </a:outerShdw>
                </a:effectLst>
              </a:rPr>
              <a:t>Electronic, GIS map of all public roads</a:t>
            </a:r>
          </a:p>
          <a:p>
            <a:pPr lvl="1">
              <a:lnSpc>
                <a:spcPct val="90000"/>
              </a:lnSpc>
            </a:pPr>
            <a:r>
              <a:rPr lang="en-US" sz="2400" dirty="0" smtClean="0">
                <a:effectLst>
                  <a:outerShdw blurRad="38100" dist="38100" dir="2700000" algn="tl">
                    <a:srgbClr val="C0C0C0"/>
                  </a:outerShdw>
                </a:effectLst>
              </a:rPr>
              <a:t>80,000+ miles of roadway centerlines</a:t>
            </a:r>
          </a:p>
          <a:p>
            <a:pPr lvl="1">
              <a:lnSpc>
                <a:spcPct val="90000"/>
              </a:lnSpc>
            </a:pPr>
            <a:r>
              <a:rPr lang="en-US" sz="2400" dirty="0" smtClean="0">
                <a:effectLst>
                  <a:outerShdw blurRad="38100" dist="38100" dir="2700000" algn="tl">
                    <a:srgbClr val="C0C0C0"/>
                  </a:outerShdw>
                </a:effectLst>
              </a:rPr>
              <a:t>KYTC, County, City, Other State Agency, Federal</a:t>
            </a:r>
          </a:p>
          <a:p>
            <a:pPr lvl="1">
              <a:lnSpc>
                <a:spcPct val="90000"/>
              </a:lnSpc>
            </a:pPr>
            <a:r>
              <a:rPr lang="en-US" sz="2400" dirty="0" smtClean="0">
                <a:effectLst>
                  <a:outerShdw blurRad="38100" dist="38100" dir="2700000" algn="tl">
                    <a:srgbClr val="C0C0C0"/>
                  </a:outerShdw>
                </a:effectLst>
              </a:rPr>
              <a:t>Electronic route network for Kentucky</a:t>
            </a:r>
          </a:p>
          <a:p>
            <a:pPr lvl="1">
              <a:lnSpc>
                <a:spcPct val="90000"/>
              </a:lnSpc>
            </a:pPr>
            <a:r>
              <a:rPr lang="en-US" sz="2400" dirty="0" smtClean="0">
                <a:effectLst>
                  <a:outerShdw blurRad="38100" dist="38100" dir="2700000" algn="tl">
                    <a:srgbClr val="C0C0C0"/>
                  </a:outerShdw>
                </a:effectLst>
              </a:rPr>
              <a:t>Stores official KYTC route designations and lengths</a:t>
            </a:r>
          </a:p>
          <a:p>
            <a:pPr lvl="1">
              <a:lnSpc>
                <a:spcPct val="90000"/>
              </a:lnSpc>
            </a:pPr>
            <a:r>
              <a:rPr lang="en-US" sz="2400" dirty="0" smtClean="0">
                <a:effectLst>
                  <a:outerShdw blurRad="38100" dist="38100" dir="2700000" algn="tl">
                    <a:srgbClr val="C0C0C0"/>
                  </a:outerShdw>
                </a:effectLst>
              </a:rPr>
              <a:t>LRS for KYTC County, Route, &amp; </a:t>
            </a:r>
            <a:r>
              <a:rPr lang="en-US" sz="2400" dirty="0" err="1" smtClean="0">
                <a:effectLst>
                  <a:outerShdw blurRad="38100" dist="38100" dir="2700000" algn="tl">
                    <a:srgbClr val="C0C0C0"/>
                  </a:outerShdw>
                </a:effectLst>
              </a:rPr>
              <a:t>Milepoint</a:t>
            </a:r>
            <a:r>
              <a:rPr lang="en-US" sz="2400" dirty="0" smtClean="0">
                <a:effectLst>
                  <a:outerShdw blurRad="38100" dist="38100" dir="2700000" algn="tl">
                    <a:srgbClr val="C0C0C0"/>
                  </a:outerShdw>
                </a:effectLst>
              </a:rPr>
              <a:t> locations</a:t>
            </a:r>
          </a:p>
        </p:txBody>
      </p:sp>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lvl="0">
              <a:spcBef>
                <a:spcPct val="0"/>
              </a:spcBef>
              <a:defRPr/>
            </a:pPr>
            <a:r>
              <a:rPr lang="en-US" sz="3600" b="1" dirty="0" smtClean="0">
                <a:solidFill>
                  <a:srgbClr val="660000"/>
                </a:solidFill>
              </a:rPr>
              <a:t>Highway Information System (HIS) Database</a:t>
            </a:r>
            <a:endParaRPr lang="en-US" sz="2700" u="sng" dirty="0" smtClean="0"/>
          </a:p>
        </p:txBody>
      </p:sp>
      <p:sp>
        <p:nvSpPr>
          <p:cNvPr id="10" name="TextBox 9"/>
          <p:cNvSpPr txBox="1"/>
          <p:nvPr/>
        </p:nvSpPr>
        <p:spPr>
          <a:xfrm>
            <a:off x="2819400" y="1025009"/>
            <a:ext cx="4191000" cy="369332"/>
          </a:xfrm>
          <a:prstGeom prst="rect">
            <a:avLst/>
          </a:prstGeom>
          <a:noFill/>
        </p:spPr>
        <p:txBody>
          <a:bodyPr wrap="square" rtlCol="0">
            <a:spAutoFit/>
          </a:bodyPr>
          <a:lstStyle/>
          <a:p>
            <a:pPr algn="ctr"/>
            <a:r>
              <a:rPr lang="en-US" b="1" dirty="0" smtClean="0"/>
              <a:t>Roadway Centerlines</a:t>
            </a:r>
            <a:endParaRPr lang="en-US"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a:xfrm>
            <a:off x="1447800" y="1828800"/>
            <a:ext cx="3733800" cy="3810000"/>
          </a:xfrm>
        </p:spPr>
        <p:txBody>
          <a:bodyPr anchor="ctr">
            <a:normAutofit/>
          </a:bodyPr>
          <a:lstStyle/>
          <a:p>
            <a:pPr>
              <a:lnSpc>
                <a:spcPct val="90000"/>
              </a:lnSpc>
            </a:pPr>
            <a:r>
              <a:rPr lang="en-US" sz="2600" dirty="0" smtClean="0">
                <a:effectLst>
                  <a:outerShdw blurRad="38100" dist="38100" dir="2700000" algn="tl">
                    <a:srgbClr val="000000">
                      <a:alpha val="43137"/>
                    </a:srgbClr>
                  </a:outerShdw>
                </a:effectLst>
              </a:rPr>
              <a:t>Highway Systems</a:t>
            </a:r>
          </a:p>
          <a:p>
            <a:pPr lvl="1">
              <a:lnSpc>
                <a:spcPct val="90000"/>
              </a:lnSpc>
            </a:pPr>
            <a:r>
              <a:rPr lang="en-US" sz="2000" dirty="0" smtClean="0">
                <a:effectLst>
                  <a:outerShdw blurRad="38100" dist="38100" dir="2700000" algn="tl">
                    <a:srgbClr val="000000">
                      <a:alpha val="43137"/>
                    </a:srgbClr>
                  </a:outerShdw>
                </a:effectLst>
              </a:rPr>
              <a:t>State Primary Road System</a:t>
            </a:r>
          </a:p>
          <a:p>
            <a:pPr lvl="1">
              <a:lnSpc>
                <a:spcPct val="90000"/>
              </a:lnSpc>
            </a:pPr>
            <a:r>
              <a:rPr lang="en-US" sz="2000" dirty="0" smtClean="0">
                <a:effectLst>
                  <a:outerShdw blurRad="38100" dist="38100" dir="2700000" algn="tl">
                    <a:srgbClr val="000000">
                      <a:alpha val="43137"/>
                    </a:srgbClr>
                  </a:outerShdw>
                </a:effectLst>
              </a:rPr>
              <a:t>Functional Classification</a:t>
            </a:r>
          </a:p>
          <a:p>
            <a:pPr lvl="1">
              <a:lnSpc>
                <a:spcPct val="90000"/>
              </a:lnSpc>
            </a:pPr>
            <a:r>
              <a:rPr lang="en-US" sz="2000" dirty="0" smtClean="0">
                <a:effectLst>
                  <a:outerShdw blurRad="38100" dist="38100" dir="2700000" algn="tl">
                    <a:srgbClr val="000000">
                      <a:alpha val="43137"/>
                    </a:srgbClr>
                  </a:outerShdw>
                </a:effectLst>
              </a:rPr>
              <a:t>National Highway System</a:t>
            </a:r>
          </a:p>
          <a:p>
            <a:pPr>
              <a:lnSpc>
                <a:spcPct val="90000"/>
              </a:lnSpc>
            </a:pPr>
            <a:r>
              <a:rPr lang="en-US" sz="2600" dirty="0" smtClean="0">
                <a:effectLst>
                  <a:outerShdw blurRad="38100" dist="38100" dir="2700000" algn="tl">
                    <a:srgbClr val="000000">
                      <a:alpha val="43137"/>
                    </a:srgbClr>
                  </a:outerShdw>
                </a:effectLst>
              </a:rPr>
              <a:t>Roadway Features</a:t>
            </a:r>
          </a:p>
          <a:p>
            <a:pPr lvl="1">
              <a:lnSpc>
                <a:spcPct val="90000"/>
              </a:lnSpc>
            </a:pPr>
            <a:r>
              <a:rPr lang="en-US" sz="2000" dirty="0" smtClean="0">
                <a:effectLst>
                  <a:outerShdw blurRad="38100" dist="38100" dir="2700000" algn="tl">
                    <a:srgbClr val="000000">
                      <a:alpha val="43137"/>
                    </a:srgbClr>
                  </a:outerShdw>
                </a:effectLst>
              </a:rPr>
              <a:t>Through Lanes</a:t>
            </a:r>
          </a:p>
          <a:p>
            <a:pPr lvl="1">
              <a:lnSpc>
                <a:spcPct val="90000"/>
              </a:lnSpc>
            </a:pPr>
            <a:r>
              <a:rPr lang="en-US" sz="2000" dirty="0" smtClean="0">
                <a:effectLst>
                  <a:outerShdw blurRad="38100" dist="38100" dir="2700000" algn="tl">
                    <a:srgbClr val="000000">
                      <a:alpha val="43137"/>
                    </a:srgbClr>
                  </a:outerShdw>
                </a:effectLst>
              </a:rPr>
              <a:t>Medians</a:t>
            </a:r>
          </a:p>
          <a:p>
            <a:pPr lvl="1">
              <a:lnSpc>
                <a:spcPct val="90000"/>
              </a:lnSpc>
            </a:pPr>
            <a:r>
              <a:rPr lang="en-US" sz="2000" dirty="0" smtClean="0">
                <a:effectLst>
                  <a:outerShdw blurRad="38100" dist="38100" dir="2700000" algn="tl">
                    <a:srgbClr val="000000">
                      <a:alpha val="43137"/>
                    </a:srgbClr>
                  </a:outerShdw>
                </a:effectLst>
              </a:rPr>
              <a:t>Shoulders</a:t>
            </a:r>
          </a:p>
        </p:txBody>
      </p:sp>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lvl="0">
              <a:spcBef>
                <a:spcPct val="0"/>
              </a:spcBef>
              <a:defRPr/>
            </a:pPr>
            <a:r>
              <a:rPr lang="en-US" sz="3600" b="1" dirty="0" smtClean="0">
                <a:solidFill>
                  <a:srgbClr val="660000"/>
                </a:solidFill>
              </a:rPr>
              <a:t>Highway Information System (HIS) Database</a:t>
            </a:r>
            <a:endParaRPr lang="en-US" sz="2700" u="sng" dirty="0" smtClean="0"/>
          </a:p>
        </p:txBody>
      </p:sp>
      <p:sp>
        <p:nvSpPr>
          <p:cNvPr id="10" name="TextBox 9"/>
          <p:cNvSpPr txBox="1"/>
          <p:nvPr/>
        </p:nvSpPr>
        <p:spPr>
          <a:xfrm>
            <a:off x="2819400" y="1025009"/>
            <a:ext cx="4191000" cy="369332"/>
          </a:xfrm>
          <a:prstGeom prst="rect">
            <a:avLst/>
          </a:prstGeom>
          <a:noFill/>
        </p:spPr>
        <p:txBody>
          <a:bodyPr wrap="square" rtlCol="0">
            <a:spAutoFit/>
          </a:bodyPr>
          <a:lstStyle/>
          <a:p>
            <a:pPr algn="ctr"/>
            <a:r>
              <a:rPr lang="en-US" b="1" dirty="0" smtClean="0"/>
              <a:t>Tabular Data</a:t>
            </a:r>
            <a:endParaRPr lang="en-US" b="1" dirty="0"/>
          </a:p>
        </p:txBody>
      </p:sp>
      <p:sp>
        <p:nvSpPr>
          <p:cNvPr id="11" name="Rectangle 3"/>
          <p:cNvSpPr txBox="1">
            <a:spLocks noChangeArrowheads="1"/>
          </p:cNvSpPr>
          <p:nvPr/>
        </p:nvSpPr>
        <p:spPr>
          <a:xfrm>
            <a:off x="1600200" y="1447800"/>
            <a:ext cx="6858000" cy="533400"/>
          </a:xfrm>
          <a:prstGeom prst="rect">
            <a:avLst/>
          </a:prstGeom>
        </p:spPr>
        <p:txBody>
          <a:bodyPr vert="horz" lIns="91440" tIns="45720" rIns="91440" bIns="45720" rtlCol="0" anchor="ctr">
            <a:normAutofit/>
          </a:bodyPr>
          <a:lstStyle/>
          <a:p>
            <a:pPr marL="342900" marR="0" lvl="0" indent="-342900" algn="ctr" defTabSz="914400" rtl="0" eaLnBrk="1" fontAlgn="auto" latinLnBrk="0" hangingPunct="1">
              <a:lnSpc>
                <a:spcPct val="90000"/>
              </a:lnSpc>
              <a:spcBef>
                <a:spcPct val="20000"/>
              </a:spcBef>
              <a:spcAft>
                <a:spcPts val="0"/>
              </a:spcAft>
              <a:buClrTx/>
              <a:buSzTx/>
              <a:tabLst/>
              <a:defRPr/>
            </a:pPr>
            <a:r>
              <a:rPr kumimoji="0" lang="en-US" sz="2800" b="0"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46 roadway data items</a:t>
            </a:r>
          </a:p>
        </p:txBody>
      </p:sp>
      <p:sp>
        <p:nvSpPr>
          <p:cNvPr id="12" name="Rectangle 3"/>
          <p:cNvSpPr txBox="1">
            <a:spLocks noChangeArrowheads="1"/>
          </p:cNvSpPr>
          <p:nvPr/>
        </p:nvSpPr>
        <p:spPr>
          <a:xfrm>
            <a:off x="5257800" y="1828800"/>
            <a:ext cx="3733800" cy="3810000"/>
          </a:xfrm>
          <a:prstGeom prst="rect">
            <a:avLst/>
          </a:prstGeom>
        </p:spPr>
        <p:txBody>
          <a:bodyPr vert="horz" lIns="91440" tIns="45720" rIns="91440" bIns="45720" rtlCol="0" anchor="ctr">
            <a:normAutofit/>
          </a:bodyPr>
          <a:lstStyle/>
          <a:p>
            <a:pPr marL="342900" lvl="0" indent="-342900">
              <a:lnSpc>
                <a:spcPct val="90000"/>
              </a:lnSpc>
              <a:spcBef>
                <a:spcPct val="20000"/>
              </a:spcBef>
              <a:buFont typeface="Arial" pitchFamily="34" charset="0"/>
              <a:buChar char="•"/>
              <a:defRPr/>
            </a:pPr>
            <a:r>
              <a:rPr lang="en-US" sz="2600" dirty="0" smtClean="0">
                <a:effectLst>
                  <a:outerShdw blurRad="38100" dist="38100" dir="2700000" algn="tl">
                    <a:srgbClr val="000000">
                      <a:alpha val="43137"/>
                    </a:srgbClr>
                  </a:outerShdw>
                </a:effectLst>
              </a:rPr>
              <a:t>Roadway Information</a:t>
            </a:r>
          </a:p>
          <a:p>
            <a:pPr marL="742950" lvl="1" indent="-285750">
              <a:lnSpc>
                <a:spcPct val="90000"/>
              </a:lnSpc>
              <a:spcBef>
                <a:spcPct val="20000"/>
              </a:spcBef>
              <a:buFont typeface="Arial" pitchFamily="34" charset="0"/>
              <a:buChar char="–"/>
              <a:defRPr/>
            </a:pPr>
            <a:r>
              <a:rPr lang="en-US" sz="2000" dirty="0" smtClean="0">
                <a:effectLst>
                  <a:outerShdw blurRad="38100" dist="38100" dir="2700000" algn="tl">
                    <a:srgbClr val="000000">
                      <a:alpha val="43137"/>
                    </a:srgbClr>
                  </a:outerShdw>
                </a:effectLst>
              </a:rPr>
              <a:t>Speed Limit</a:t>
            </a:r>
          </a:p>
          <a:p>
            <a:pPr marL="742950" lvl="1" indent="-285750">
              <a:lnSpc>
                <a:spcPct val="90000"/>
              </a:lnSpc>
              <a:spcBef>
                <a:spcPct val="20000"/>
              </a:spcBef>
              <a:buFont typeface="Arial" pitchFamily="34" charset="0"/>
              <a:buChar char="–"/>
              <a:defRPr/>
            </a:pPr>
            <a:r>
              <a:rPr lang="en-US" sz="2000" dirty="0" smtClean="0">
                <a:effectLst>
                  <a:outerShdw blurRad="38100" dist="38100" dir="2700000" algn="tl">
                    <a:srgbClr val="000000">
                      <a:alpha val="43137"/>
                    </a:srgbClr>
                  </a:outerShdw>
                </a:effectLst>
              </a:rPr>
              <a:t>Truck Weight Classification</a:t>
            </a:r>
            <a:endParaRPr kumimoji="0" lang="en-US" sz="20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lang="en-US" sz="2600" dirty="0" smtClean="0">
                <a:effectLst>
                  <a:outerShdw blurRad="38100" dist="38100" dir="2700000" algn="tl">
                    <a:srgbClr val="000000">
                      <a:alpha val="43137"/>
                    </a:srgbClr>
                  </a:outerShdw>
                </a:effectLst>
              </a:rPr>
              <a:t>Traffic Counts</a:t>
            </a:r>
            <a:endParaRPr kumimoji="0" lang="en-US" sz="2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Crash Information</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lang="en-US" sz="2600" dirty="0" smtClean="0">
                <a:effectLst>
                  <a:outerShdw blurRad="38100" dist="38100" dir="2700000" algn="tl">
                    <a:srgbClr val="000000">
                      <a:alpha val="43137"/>
                    </a:srgbClr>
                  </a:outerShdw>
                </a:effectLst>
              </a:rPr>
              <a:t>Bridge Locations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Pavement Information</a:t>
            </a:r>
          </a:p>
        </p:txBody>
      </p:sp>
      <p:sp>
        <p:nvSpPr>
          <p:cNvPr id="14" name="TextBox 13"/>
          <p:cNvSpPr txBox="1"/>
          <p:nvPr/>
        </p:nvSpPr>
        <p:spPr>
          <a:xfrm>
            <a:off x="1600200" y="5718230"/>
            <a:ext cx="7239000" cy="769441"/>
          </a:xfrm>
          <a:prstGeom prst="rect">
            <a:avLst/>
          </a:prstGeom>
          <a:noFill/>
        </p:spPr>
        <p:txBody>
          <a:bodyPr wrap="square" rtlCol="0" anchor="ctr">
            <a:spAutoFit/>
          </a:bodyPr>
          <a:lstStyle/>
          <a:p>
            <a:pPr algn="ctr"/>
            <a:r>
              <a:rPr lang="en-US" sz="2200" dirty="0" smtClean="0">
                <a:solidFill>
                  <a:srgbClr val="00B050"/>
                </a:solidFill>
                <a:latin typeface="Biondi" pitchFamily="2" charset="0"/>
              </a:rPr>
              <a:t>What data do YOU have that needs County – Route – </a:t>
            </a:r>
            <a:r>
              <a:rPr lang="en-US" sz="2200" dirty="0" err="1" smtClean="0">
                <a:solidFill>
                  <a:srgbClr val="00B050"/>
                </a:solidFill>
                <a:latin typeface="Biondi" pitchFamily="2" charset="0"/>
              </a:rPr>
              <a:t>Milepoint</a:t>
            </a:r>
            <a:r>
              <a:rPr lang="en-US" sz="2200" dirty="0" smtClean="0">
                <a:solidFill>
                  <a:srgbClr val="00B050"/>
                </a:solidFill>
                <a:latin typeface="Biondi" pitchFamily="2" charset="0"/>
              </a:rPr>
              <a:t> locations?</a:t>
            </a:r>
            <a:endParaRPr lang="en-US" sz="2200" dirty="0">
              <a:solidFill>
                <a:srgbClr val="00B050"/>
              </a:solidFill>
              <a:latin typeface="Biondi" pitchFamily="2"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9"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pic>
        <p:nvPicPr>
          <p:cNvPr id="129025" name="Picture 1"/>
          <p:cNvPicPr>
            <a:picLocks noChangeAspect="1" noChangeArrowheads="1"/>
          </p:cNvPicPr>
          <p:nvPr/>
        </p:nvPicPr>
        <p:blipFill>
          <a:blip r:embed="rId3" cstate="print"/>
          <a:srcRect/>
          <a:stretch>
            <a:fillRect/>
          </a:stretch>
        </p:blipFill>
        <p:spPr bwMode="auto">
          <a:xfrm>
            <a:off x="2286000" y="1524000"/>
            <a:ext cx="5380205" cy="5114925"/>
          </a:xfrm>
          <a:prstGeom prst="rect">
            <a:avLst/>
          </a:prstGeom>
          <a:noFill/>
          <a:ln w="9525">
            <a:noFill/>
            <a:miter lim="800000"/>
            <a:headEnd/>
            <a:tailEnd/>
          </a:ln>
        </p:spPr>
      </p:pic>
      <p:sp>
        <p:nvSpPr>
          <p:cNvPr id="12"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lvl="0">
              <a:spcBef>
                <a:spcPct val="0"/>
              </a:spcBef>
              <a:defRPr/>
            </a:pPr>
            <a:r>
              <a:rPr lang="en-US" sz="3600" b="1" dirty="0" smtClean="0">
                <a:solidFill>
                  <a:srgbClr val="660000"/>
                </a:solidFill>
              </a:rPr>
              <a:t>Highway Information System (HIS) Database</a:t>
            </a:r>
            <a:endParaRPr lang="en-US" sz="2700" u="sng" dirty="0" smtClean="0"/>
          </a:p>
        </p:txBody>
      </p:sp>
      <p:sp>
        <p:nvSpPr>
          <p:cNvPr id="13" name="TextBox 12"/>
          <p:cNvSpPr txBox="1"/>
          <p:nvPr/>
        </p:nvSpPr>
        <p:spPr>
          <a:xfrm>
            <a:off x="2819400" y="1025009"/>
            <a:ext cx="4191000" cy="369332"/>
          </a:xfrm>
          <a:prstGeom prst="rect">
            <a:avLst/>
          </a:prstGeom>
          <a:noFill/>
        </p:spPr>
        <p:txBody>
          <a:bodyPr wrap="square" rtlCol="0">
            <a:spAutoFit/>
          </a:bodyPr>
          <a:lstStyle/>
          <a:p>
            <a:pPr algn="ctr"/>
            <a:r>
              <a:rPr lang="en-US" b="1" dirty="0" smtClean="0"/>
              <a:t>Tabular Data</a:t>
            </a:r>
            <a:endParaRPr 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600200"/>
            <a:ext cx="6705600" cy="3539430"/>
          </a:xfrm>
          <a:prstGeom prst="rect">
            <a:avLst/>
          </a:prstGeom>
          <a:noFill/>
        </p:spPr>
        <p:txBody>
          <a:bodyPr wrap="square" rtlCol="0">
            <a:spAutoFit/>
          </a:bodyPr>
          <a:lstStyle/>
          <a:p>
            <a:r>
              <a:rPr lang="en-US" sz="3200" dirty="0" smtClean="0"/>
              <a:t>Coordinate with our Partners</a:t>
            </a:r>
          </a:p>
          <a:p>
            <a:endParaRPr lang="en-US" sz="3200" dirty="0" smtClean="0"/>
          </a:p>
          <a:p>
            <a:pPr>
              <a:buFont typeface="Arial" pitchFamily="34" charset="0"/>
              <a:buChar char="•"/>
            </a:pPr>
            <a:r>
              <a:rPr lang="en-US" sz="3200" dirty="0" smtClean="0"/>
              <a:t>ADDs - Area Development Districts</a:t>
            </a:r>
          </a:p>
          <a:p>
            <a:pPr>
              <a:buFont typeface="Arial" pitchFamily="34" charset="0"/>
              <a:buChar char="•"/>
            </a:pPr>
            <a:r>
              <a:rPr lang="en-US" sz="3200" dirty="0" smtClean="0"/>
              <a:t>MPOs - Metropolitan Planning </a:t>
            </a:r>
            <a:r>
              <a:rPr lang="en-US" sz="3200" dirty="0" smtClean="0"/>
              <a:t>Organizations</a:t>
            </a:r>
          </a:p>
          <a:p>
            <a:pPr>
              <a:buFont typeface="Arial" pitchFamily="34" charset="0"/>
              <a:buChar char="•"/>
            </a:pPr>
            <a:endParaRPr lang="en-US" sz="3200" dirty="0" smtClean="0"/>
          </a:p>
          <a:p>
            <a:pPr>
              <a:buFont typeface="Arial" pitchFamily="34" charset="0"/>
              <a:buChar char="•"/>
            </a:pPr>
            <a:r>
              <a:rPr lang="en-US" sz="3200" dirty="0" smtClean="0"/>
              <a:t>John Q. Public</a:t>
            </a:r>
            <a:endParaRPr lang="en-US" sz="3200" dirty="0"/>
          </a:p>
        </p:txBody>
      </p:sp>
      <p:sp>
        <p:nvSpPr>
          <p:cNvPr id="5"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147"/>
                </a:solidFill>
                <a:effectLst/>
                <a:uLnTx/>
                <a:uFillTx/>
                <a:latin typeface="+mj-lt"/>
                <a:ea typeface="+mj-ea"/>
                <a:cs typeface="+mj-cs"/>
              </a:rPr>
              <a:t>Project Identification</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idx="1"/>
          </p:nvPr>
        </p:nvSpPr>
        <p:spPr>
          <a:xfrm>
            <a:off x="1524000" y="1524000"/>
            <a:ext cx="7315200" cy="5181600"/>
          </a:xfrm>
        </p:spPr>
        <p:txBody>
          <a:bodyPr>
            <a:normAutofit fontScale="92500" lnSpcReduction="10000"/>
          </a:bodyPr>
          <a:lstStyle/>
          <a:p>
            <a:pPr marL="342900" lvl="1" indent="-342900">
              <a:buFont typeface="Arial" pitchFamily="34" charset="0"/>
              <a:buChar char="•"/>
            </a:pPr>
            <a:r>
              <a:rPr lang="en-US" sz="2600" dirty="0" smtClean="0">
                <a:effectLst>
                  <a:outerShdw blurRad="38100" dist="38100" dir="2700000" algn="tl">
                    <a:srgbClr val="000000">
                      <a:alpha val="43137"/>
                    </a:srgbClr>
                  </a:outerShdw>
                </a:effectLst>
              </a:rPr>
              <a:t>Data cannot be correctly analyzed or reported if the roadway centerlines are not updated timely to reflect the correct location</a:t>
            </a:r>
          </a:p>
          <a:p>
            <a:pPr marL="342900" lvl="1" indent="-342900">
              <a:buFont typeface="Arial" pitchFamily="34" charset="0"/>
              <a:buChar char="•"/>
            </a:pPr>
            <a:r>
              <a:rPr lang="en-US" sz="2600" dirty="0" smtClean="0">
                <a:effectLst>
                  <a:outerShdw blurRad="38100" dist="38100" dir="2700000" algn="tl">
                    <a:srgbClr val="000000">
                      <a:alpha val="43137"/>
                    </a:srgbClr>
                  </a:outerShdw>
                </a:effectLst>
              </a:rPr>
              <a:t>What is impacted?</a:t>
            </a:r>
          </a:p>
          <a:p>
            <a:pPr lvl="1"/>
            <a:r>
              <a:rPr lang="en-US" sz="2600" dirty="0" smtClean="0">
                <a:effectLst>
                  <a:outerShdw blurRad="38100" dist="38100" dir="2700000" algn="tl">
                    <a:srgbClr val="000000">
                      <a:alpha val="43137"/>
                    </a:srgbClr>
                  </a:outerShdw>
                </a:effectLst>
              </a:rPr>
              <a:t>Road Maintenance</a:t>
            </a:r>
            <a:endParaRPr lang="en-US" sz="2600" dirty="0">
              <a:effectLst>
                <a:outerShdw blurRad="38100" dist="38100" dir="2700000" algn="tl">
                  <a:srgbClr val="000000">
                    <a:alpha val="43137"/>
                  </a:srgbClr>
                </a:outerShdw>
              </a:effectLst>
            </a:endParaRPr>
          </a:p>
          <a:p>
            <a:pPr lvl="2"/>
            <a:r>
              <a:rPr lang="en-US" sz="2600" dirty="0">
                <a:effectLst>
                  <a:outerShdw blurRad="38100" dist="38100" dir="2700000" algn="tl">
                    <a:srgbClr val="000000">
                      <a:alpha val="43137"/>
                    </a:srgbClr>
                  </a:outerShdw>
                </a:effectLst>
              </a:rPr>
              <a:t>Snow and ice removal</a:t>
            </a:r>
          </a:p>
          <a:p>
            <a:pPr lvl="2"/>
            <a:r>
              <a:rPr lang="en-US" sz="2600" dirty="0">
                <a:effectLst>
                  <a:outerShdw blurRad="38100" dist="38100" dir="2700000" algn="tl">
                    <a:srgbClr val="000000">
                      <a:alpha val="43137"/>
                    </a:srgbClr>
                  </a:outerShdw>
                </a:effectLst>
              </a:rPr>
              <a:t>Mowing</a:t>
            </a:r>
          </a:p>
          <a:p>
            <a:pPr lvl="2"/>
            <a:r>
              <a:rPr lang="en-US" sz="2600" dirty="0" smtClean="0">
                <a:effectLst>
                  <a:outerShdw blurRad="38100" dist="38100" dir="2700000" algn="tl">
                    <a:srgbClr val="000000">
                      <a:alpha val="43137"/>
                    </a:srgbClr>
                  </a:outerShdw>
                </a:effectLst>
              </a:rPr>
              <a:t>Other maintenance activities</a:t>
            </a:r>
          </a:p>
          <a:p>
            <a:pPr lvl="1"/>
            <a:r>
              <a:rPr lang="en-US" sz="2600" dirty="0" smtClean="0">
                <a:effectLst>
                  <a:outerShdw blurRad="38100" dist="38100" dir="2700000" algn="tl">
                    <a:srgbClr val="000000">
                      <a:alpha val="43137"/>
                    </a:srgbClr>
                  </a:outerShdw>
                </a:effectLst>
              </a:rPr>
              <a:t>E-Mars route validation for project charges</a:t>
            </a:r>
            <a:endParaRPr lang="en-US" sz="2600" dirty="0">
              <a:effectLst>
                <a:outerShdw blurRad="38100" dist="38100" dir="2700000" algn="tl">
                  <a:srgbClr val="000000">
                    <a:alpha val="43137"/>
                  </a:srgbClr>
                </a:outerShdw>
              </a:effectLst>
            </a:endParaRPr>
          </a:p>
          <a:p>
            <a:pPr lvl="1"/>
            <a:r>
              <a:rPr lang="en-US" sz="2600" dirty="0" smtClean="0">
                <a:effectLst>
                  <a:outerShdw blurRad="38100" dist="38100" dir="2700000" algn="tl">
                    <a:srgbClr val="000000">
                      <a:alpha val="43137"/>
                    </a:srgbClr>
                  </a:outerShdw>
                </a:effectLst>
              </a:rPr>
              <a:t>State Police E-911</a:t>
            </a:r>
            <a:endParaRPr lang="en-US" sz="2600" dirty="0">
              <a:effectLst>
                <a:outerShdw blurRad="38100" dist="38100" dir="2700000" algn="tl">
                  <a:srgbClr val="000000">
                    <a:alpha val="43137"/>
                  </a:srgbClr>
                </a:outerShdw>
              </a:effectLst>
            </a:endParaRPr>
          </a:p>
          <a:p>
            <a:pPr lvl="1"/>
            <a:r>
              <a:rPr lang="en-US" sz="2600" dirty="0">
                <a:effectLst>
                  <a:outerShdw blurRad="38100" dist="38100" dir="2700000" algn="tl">
                    <a:srgbClr val="000000">
                      <a:alpha val="43137"/>
                    </a:srgbClr>
                  </a:outerShdw>
                </a:effectLst>
              </a:rPr>
              <a:t>Roadway p</a:t>
            </a:r>
            <a:r>
              <a:rPr lang="en-US" sz="2600" dirty="0" smtClean="0">
                <a:effectLst>
                  <a:outerShdw blurRad="38100" dist="38100" dir="2700000" algn="tl">
                    <a:srgbClr val="000000">
                      <a:alpha val="43137"/>
                    </a:srgbClr>
                  </a:outerShdw>
                </a:effectLst>
              </a:rPr>
              <a:t>erformance measures</a:t>
            </a:r>
            <a:endParaRPr lang="en-US" sz="2600" dirty="0">
              <a:effectLst>
                <a:outerShdw blurRad="38100" dist="38100" dir="2700000" algn="tl">
                  <a:srgbClr val="000000">
                    <a:alpha val="43137"/>
                  </a:srgbClr>
                </a:outerShdw>
              </a:effectLst>
            </a:endParaRPr>
          </a:p>
          <a:p>
            <a:pPr lvl="1"/>
            <a:r>
              <a:rPr lang="en-US" sz="2600" dirty="0" smtClean="0">
                <a:effectLst>
                  <a:outerShdw blurRad="38100" dist="38100" dir="2700000" algn="tl">
                    <a:srgbClr val="000000">
                      <a:alpha val="43137"/>
                    </a:srgbClr>
                  </a:outerShdw>
                </a:effectLst>
              </a:rPr>
              <a:t>Locating bridges and crashes</a:t>
            </a:r>
            <a:endParaRPr lang="en-US" sz="2600" dirty="0">
              <a:effectLst>
                <a:outerShdw blurRad="38100" dist="38100" dir="2700000" algn="tl">
                  <a:srgbClr val="000000">
                    <a:alpha val="43137"/>
                  </a:srgbClr>
                </a:outerShdw>
              </a:effectLst>
            </a:endParaRPr>
          </a:p>
          <a:p>
            <a:pPr lvl="1"/>
            <a:r>
              <a:rPr lang="en-US" sz="2600" dirty="0">
                <a:effectLst>
                  <a:outerShdw blurRad="38100" dist="38100" dir="2700000" algn="tl">
                    <a:srgbClr val="000000">
                      <a:alpha val="43137"/>
                    </a:srgbClr>
                  </a:outerShdw>
                </a:effectLst>
              </a:rPr>
              <a:t>Many other reports and </a:t>
            </a:r>
            <a:r>
              <a:rPr lang="en-US" sz="2600" dirty="0" smtClean="0">
                <a:effectLst>
                  <a:outerShdw blurRad="38100" dist="38100" dir="2700000" algn="tl">
                    <a:srgbClr val="000000">
                      <a:alpha val="43137"/>
                    </a:srgbClr>
                  </a:outerShdw>
                </a:effectLst>
              </a:rPr>
              <a:t>analyses (onto next slide…)</a:t>
            </a:r>
            <a:endParaRPr lang="en-US" sz="2600" dirty="0">
              <a:effectLst>
                <a:outerShdw blurRad="38100" dist="38100" dir="2700000" algn="tl">
                  <a:srgbClr val="000000">
                    <a:alpha val="43137"/>
                  </a:srgbClr>
                </a:outerShdw>
              </a:effectLst>
            </a:endParaRPr>
          </a:p>
          <a:p>
            <a:pPr lvl="1">
              <a:buFontTx/>
              <a:buNone/>
            </a:pPr>
            <a:endParaRPr lang="en-US" sz="2400" dirty="0"/>
          </a:p>
        </p:txBody>
      </p:sp>
      <p:pic>
        <p:nvPicPr>
          <p:cNvPr id="257028" name="Picture 4" descr="j0281746[1]"/>
          <p:cNvPicPr>
            <a:picLocks noChangeAspect="1" noChangeArrowheads="1"/>
          </p:cNvPicPr>
          <p:nvPr/>
        </p:nvPicPr>
        <p:blipFill>
          <a:blip r:embed="rId3" cstate="print"/>
          <a:srcRect/>
          <a:stretch>
            <a:fillRect/>
          </a:stretch>
        </p:blipFill>
        <p:spPr bwMode="auto">
          <a:xfrm>
            <a:off x="6324600" y="2514600"/>
            <a:ext cx="1843430" cy="1628546"/>
          </a:xfrm>
          <a:prstGeom prst="rect">
            <a:avLst/>
          </a:prstGeom>
          <a:noFill/>
        </p:spPr>
      </p:pic>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660000"/>
                </a:solidFill>
                <a:effectLst/>
                <a:uLnTx/>
                <a:uFillTx/>
                <a:latin typeface="+mj-lt"/>
                <a:ea typeface="+mj-ea"/>
                <a:cs typeface="+mj-cs"/>
              </a:rPr>
              <a:t>The Need for Real Time Data</a:t>
            </a:r>
            <a:endParaRPr kumimoji="0" lang="en-US" sz="2700" b="0" i="0" u="sng" strike="noStrike" kern="1200" cap="none" spc="0" normalizeH="0" baseline="0" noProof="0" dirty="0" smtClean="0">
              <a:ln>
                <a:noFill/>
              </a:ln>
              <a:solidFill>
                <a:schemeClr val="tx1"/>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TextBox 8"/>
          <p:cNvSpPr txBox="1"/>
          <p:nvPr/>
        </p:nvSpPr>
        <p:spPr>
          <a:xfrm>
            <a:off x="2819400" y="1025009"/>
            <a:ext cx="4191000" cy="369332"/>
          </a:xfrm>
          <a:prstGeom prst="rect">
            <a:avLst/>
          </a:prstGeom>
          <a:noFill/>
        </p:spPr>
        <p:txBody>
          <a:bodyPr wrap="square" rtlCol="0">
            <a:spAutoFit/>
          </a:bodyPr>
          <a:lstStyle/>
          <a:p>
            <a:pPr algn="ctr"/>
            <a:r>
              <a:rPr lang="en-US" b="1" dirty="0" smtClean="0"/>
              <a:t>Why is it important?</a:t>
            </a:r>
            <a:endParaRPr lang="en-US"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idx="1"/>
          </p:nvPr>
        </p:nvSpPr>
        <p:spPr>
          <a:xfrm>
            <a:off x="1447800" y="2057400"/>
            <a:ext cx="6629400" cy="4114800"/>
          </a:xfrm>
        </p:spPr>
        <p:txBody>
          <a:bodyPr>
            <a:normAutofit/>
          </a:bodyPr>
          <a:lstStyle/>
          <a:p>
            <a:pPr>
              <a:lnSpc>
                <a:spcPct val="90000"/>
              </a:lnSpc>
            </a:pPr>
            <a:r>
              <a:rPr lang="en-US" sz="2400" dirty="0" smtClean="0">
                <a:effectLst>
                  <a:outerShdw blurRad="38100" dist="38100" dir="2700000" algn="tl">
                    <a:srgbClr val="000000">
                      <a:alpha val="43137"/>
                    </a:srgbClr>
                  </a:outerShdw>
                </a:effectLst>
              </a:rPr>
              <a:t>Annual </a:t>
            </a:r>
            <a:r>
              <a:rPr lang="en-US" sz="2400" dirty="0">
                <a:effectLst>
                  <a:outerShdw blurRad="38100" dist="38100" dir="2700000" algn="tl">
                    <a:srgbClr val="000000">
                      <a:alpha val="43137"/>
                    </a:srgbClr>
                  </a:outerShdw>
                </a:effectLst>
              </a:rPr>
              <a:t>report </a:t>
            </a:r>
            <a:r>
              <a:rPr lang="en-US" sz="2400" dirty="0" smtClean="0">
                <a:effectLst>
                  <a:outerShdw blurRad="38100" dist="38100" dir="2700000" algn="tl">
                    <a:srgbClr val="000000">
                      <a:alpha val="43137"/>
                    </a:srgbClr>
                  </a:outerShdw>
                </a:effectLst>
              </a:rPr>
              <a:t>submitted to FHWA</a:t>
            </a:r>
          </a:p>
          <a:p>
            <a:pPr>
              <a:lnSpc>
                <a:spcPct val="90000"/>
              </a:lnSpc>
            </a:pPr>
            <a:r>
              <a:rPr lang="en-US" sz="2400" dirty="0" smtClean="0">
                <a:effectLst>
                  <a:outerShdw blurRad="38100" dist="38100" dir="2700000" algn="tl">
                    <a:srgbClr val="000000">
                      <a:alpha val="43137"/>
                    </a:srgbClr>
                  </a:outerShdw>
                </a:effectLst>
              </a:rPr>
              <a:t>Reports the condition </a:t>
            </a:r>
            <a:r>
              <a:rPr lang="en-US" sz="2400" dirty="0">
                <a:effectLst>
                  <a:outerShdw blurRad="38100" dist="38100" dir="2700000" algn="tl">
                    <a:srgbClr val="000000">
                      <a:alpha val="43137"/>
                    </a:srgbClr>
                  </a:outerShdw>
                </a:effectLst>
              </a:rPr>
              <a:t>of Kentucky’s highway </a:t>
            </a:r>
            <a:r>
              <a:rPr lang="en-US" sz="2400" dirty="0" smtClean="0">
                <a:effectLst>
                  <a:outerShdw blurRad="38100" dist="38100" dir="2700000" algn="tl">
                    <a:srgbClr val="000000">
                      <a:alpha val="43137"/>
                    </a:srgbClr>
                  </a:outerShdw>
                </a:effectLst>
              </a:rPr>
              <a:t>system</a:t>
            </a:r>
          </a:p>
          <a:p>
            <a:pPr>
              <a:lnSpc>
                <a:spcPct val="90000"/>
              </a:lnSpc>
            </a:pPr>
            <a:r>
              <a:rPr lang="en-US" sz="2400" dirty="0" smtClean="0">
                <a:effectLst>
                  <a:outerShdw blurRad="38100" dist="38100" dir="2700000" algn="tl">
                    <a:srgbClr val="000000">
                      <a:alpha val="43137"/>
                    </a:srgbClr>
                  </a:outerShdw>
                </a:effectLst>
              </a:rPr>
              <a:t>Significant portion generated from HIS data</a:t>
            </a:r>
          </a:p>
          <a:p>
            <a:pPr>
              <a:lnSpc>
                <a:spcPct val="90000"/>
              </a:lnSpc>
            </a:pPr>
            <a:r>
              <a:rPr lang="en-US" sz="2400" dirty="0" smtClean="0">
                <a:effectLst>
                  <a:outerShdw blurRad="38100" dist="38100" dir="2700000" algn="tl">
                    <a:srgbClr val="000000">
                      <a:alpha val="43137"/>
                    </a:srgbClr>
                  </a:outerShdw>
                </a:effectLst>
              </a:rPr>
              <a:t>Used by the Federal Government to help determine KYTC funding levels</a:t>
            </a:r>
          </a:p>
          <a:p>
            <a:pPr>
              <a:lnSpc>
                <a:spcPct val="90000"/>
              </a:lnSpc>
            </a:pPr>
            <a:r>
              <a:rPr lang="en-US" sz="2400" dirty="0" smtClean="0">
                <a:effectLst>
                  <a:outerShdw blurRad="38100" dist="38100" dir="2700000" algn="tl">
                    <a:srgbClr val="000000">
                      <a:alpha val="43137"/>
                    </a:srgbClr>
                  </a:outerShdw>
                </a:effectLst>
              </a:rPr>
              <a:t>Used by KYTC and partners to perform needs-based analysis on our roadways</a:t>
            </a:r>
          </a:p>
        </p:txBody>
      </p:sp>
      <p:pic>
        <p:nvPicPr>
          <p:cNvPr id="267268" name="Picture 4"/>
          <p:cNvPicPr>
            <a:picLocks noChangeAspect="1" noChangeArrowheads="1"/>
          </p:cNvPicPr>
          <p:nvPr/>
        </p:nvPicPr>
        <p:blipFill>
          <a:blip r:embed="rId3" cstate="print"/>
          <a:srcRect/>
          <a:stretch>
            <a:fillRect/>
          </a:stretch>
        </p:blipFill>
        <p:spPr bwMode="auto">
          <a:xfrm>
            <a:off x="7010400" y="4876800"/>
            <a:ext cx="1801813" cy="1752600"/>
          </a:xfrm>
          <a:prstGeom prst="rect">
            <a:avLst/>
          </a:prstGeom>
          <a:noFill/>
          <a:ln w="9525">
            <a:noFill/>
            <a:miter lim="800000"/>
            <a:headEnd/>
            <a:tailEnd/>
          </a:ln>
          <a:effectLst/>
        </p:spPr>
      </p:pic>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838200" y="304800"/>
            <a:ext cx="8153400" cy="5334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660000"/>
                </a:solidFill>
                <a:effectLst/>
                <a:uLnTx/>
                <a:uFillTx/>
                <a:latin typeface="+mj-lt"/>
                <a:ea typeface="+mj-ea"/>
                <a:cs typeface="+mj-cs"/>
              </a:rPr>
              <a:t>Highway Performance Monitoring System </a:t>
            </a:r>
            <a:r>
              <a:rPr lang="en-US" sz="3000" b="1" dirty="0" smtClean="0">
                <a:solidFill>
                  <a:srgbClr val="660000"/>
                </a:solidFill>
                <a:latin typeface="+mj-lt"/>
                <a:ea typeface="+mj-ea"/>
                <a:cs typeface="+mj-cs"/>
              </a:rPr>
              <a:t>(HPMS)</a:t>
            </a:r>
            <a:endParaRPr kumimoji="0" lang="en-US" sz="3000" b="0" i="0" u="sng" strike="noStrike" kern="1200" cap="none" spc="0" normalizeH="0" baseline="0" noProof="0" dirty="0" smtClean="0">
              <a:ln>
                <a:noFill/>
              </a:ln>
              <a:solidFill>
                <a:schemeClr val="tx1"/>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6" name="Picture 4" descr="j0300520"/>
          <p:cNvPicPr>
            <a:picLocks noChangeAspect="1" noChangeArrowheads="1" noCrop="1"/>
          </p:cNvPicPr>
          <p:nvPr/>
        </p:nvPicPr>
        <p:blipFill>
          <a:blip r:embed="rId3" cstate="print"/>
          <a:srcRect/>
          <a:stretch>
            <a:fillRect/>
          </a:stretch>
        </p:blipFill>
        <p:spPr bwMode="auto">
          <a:xfrm>
            <a:off x="6477000" y="4495800"/>
            <a:ext cx="2033588" cy="1504950"/>
          </a:xfrm>
          <a:prstGeom prst="rect">
            <a:avLst/>
          </a:prstGeom>
          <a:noFill/>
        </p:spPr>
      </p:pic>
      <p:sp>
        <p:nvSpPr>
          <p:cNvPr id="5"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Rectangle 2"/>
          <p:cNvSpPr txBox="1">
            <a:spLocks noChangeArrowheads="1"/>
          </p:cNvSpPr>
          <p:nvPr/>
        </p:nvSpPr>
        <p:spPr>
          <a:xfrm>
            <a:off x="838200" y="304800"/>
            <a:ext cx="7543800" cy="5334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660000"/>
                </a:solidFill>
                <a:effectLst/>
                <a:uLnTx/>
                <a:uFillTx/>
                <a:latin typeface="+mj-lt"/>
                <a:ea typeface="+mj-ea"/>
                <a:cs typeface="+mj-cs"/>
              </a:rPr>
              <a:t>Linking to Other Divisions’ Data</a:t>
            </a:r>
            <a:endParaRPr kumimoji="0" lang="en-US" sz="3000" b="0" i="0" u="sng" strike="noStrike" kern="1200" cap="none" spc="0" normalizeH="0" baseline="0" noProof="0" dirty="0" smtClean="0">
              <a:ln>
                <a:noFill/>
              </a:ln>
              <a:solidFill>
                <a:schemeClr val="tx1"/>
              </a:solidFill>
              <a:effectLst/>
              <a:uLnTx/>
              <a:uFillTx/>
              <a:latin typeface="+mj-lt"/>
              <a:ea typeface="+mj-ea"/>
              <a:cs typeface="+mj-cs"/>
            </a:endParaRPr>
          </a:p>
        </p:txBody>
      </p:sp>
      <p:sp>
        <p:nvSpPr>
          <p:cNvPr id="10" name="Rectangle 3"/>
          <p:cNvSpPr txBox="1">
            <a:spLocks noChangeArrowheads="1"/>
          </p:cNvSpPr>
          <p:nvPr/>
        </p:nvSpPr>
        <p:spPr>
          <a:xfrm>
            <a:off x="1524000" y="1905000"/>
            <a:ext cx="7086600" cy="1905000"/>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HIS</a:t>
            </a:r>
            <a:r>
              <a:rPr kumimoji="0" lang="en-US" sz="24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linkages to other Cabinet data systems</a:t>
            </a:r>
          </a:p>
          <a:p>
            <a:pPr marL="1200150" lvl="2" indent="-285750">
              <a:lnSpc>
                <a:spcPct val="90000"/>
              </a:lnSpc>
              <a:spcBef>
                <a:spcPct val="20000"/>
              </a:spcBef>
              <a:buFont typeface="Arial" pitchFamily="34" charset="0"/>
              <a:buChar char="–"/>
            </a:pPr>
            <a:r>
              <a:rPr lang="en-US" sz="2400" baseline="0" dirty="0" smtClean="0">
                <a:effectLst>
                  <a:outerShdw blurRad="38100" dist="38100" dir="2700000" algn="tl">
                    <a:srgbClr val="000000">
                      <a:alpha val="43137"/>
                    </a:srgbClr>
                  </a:outerShdw>
                </a:effectLst>
              </a:rPr>
              <a:t>OMS/PMS</a:t>
            </a:r>
          </a:p>
          <a:p>
            <a:pPr marL="1200150" lvl="2" indent="-285750">
              <a:lnSpc>
                <a:spcPct val="90000"/>
              </a:lnSpc>
              <a:spcBef>
                <a:spcPct val="20000"/>
              </a:spcBef>
              <a:buFont typeface="Arial" pitchFamily="34" charset="0"/>
              <a:buChar char="–"/>
            </a:pPr>
            <a:r>
              <a:rPr kumimoji="0" lang="en-US" sz="2400" b="0" i="0" u="none" strike="noStrike" kern="1200" cap="none" spc="0" normalizeH="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eMARS</a:t>
            </a:r>
            <a:endParaRPr kumimoji="0" lang="en-US" sz="24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1200150" lvl="2" indent="-285750">
              <a:lnSpc>
                <a:spcPct val="90000"/>
              </a:lnSpc>
              <a:spcBef>
                <a:spcPct val="20000"/>
              </a:spcBef>
              <a:buFont typeface="Arial" pitchFamily="34" charset="0"/>
              <a:buChar char="–"/>
            </a:pPr>
            <a:r>
              <a:rPr lang="en-US" sz="2400" baseline="0" dirty="0" smtClean="0">
                <a:effectLst>
                  <a:outerShdw blurRad="38100" dist="38100" dir="2700000" algn="tl">
                    <a:srgbClr val="000000">
                      <a:alpha val="43137"/>
                    </a:srgbClr>
                  </a:outerShdw>
                </a:effectLst>
              </a:rPr>
              <a:t>PONTIS</a:t>
            </a:r>
            <a:endParaRPr kumimoji="0" lang="en-U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3" descr="5.JPG"/>
          <p:cNvPicPr>
            <a:picLocks noGrp="1" noChangeAspect="1"/>
          </p:cNvPicPr>
          <p:nvPr>
            <p:ph idx="1"/>
          </p:nvPr>
        </p:nvPicPr>
        <p:blipFill>
          <a:blip r:embed="rId3" cstate="print"/>
          <a:srcRect/>
          <a:stretch>
            <a:fillRect/>
          </a:stretch>
        </p:blipFill>
        <p:spPr>
          <a:xfrm>
            <a:off x="1676400" y="1447800"/>
            <a:ext cx="6858000" cy="5110948"/>
          </a:xfrm>
        </p:spPr>
      </p:pic>
      <p:sp>
        <p:nvSpPr>
          <p:cNvPr id="3"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2A6EBB"/>
                </a:solidFill>
              </a:rPr>
              <a:t>Modal Programs Branch</a:t>
            </a:r>
            <a:endParaRPr lang="en-US" sz="2700" u="sng" dirty="0" smtClean="0">
              <a:solidFill>
                <a:srgbClr val="2A6EBB"/>
              </a:solidFill>
            </a:endParaRPr>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600200" y="1524001"/>
            <a:ext cx="6553200" cy="4114800"/>
          </a:xfrm>
        </p:spPr>
        <p:txBody>
          <a:bodyPr>
            <a:normAutofit/>
          </a:bodyPr>
          <a:lstStyle/>
          <a:p>
            <a:pPr eaLnBrk="1" hangingPunct="1"/>
            <a:r>
              <a:rPr lang="en-US" sz="2400" dirty="0" smtClean="0"/>
              <a:t>Ferries</a:t>
            </a:r>
          </a:p>
          <a:p>
            <a:pPr eaLnBrk="1" hangingPunct="1"/>
            <a:r>
              <a:rPr lang="en-US" sz="2400" dirty="0" smtClean="0"/>
              <a:t>Bicycle &amp; Pedestrian</a:t>
            </a:r>
          </a:p>
          <a:p>
            <a:pPr eaLnBrk="1" hangingPunct="1"/>
            <a:r>
              <a:rPr lang="en-US" sz="2400" dirty="0" smtClean="0"/>
              <a:t>Riverports</a:t>
            </a:r>
          </a:p>
          <a:p>
            <a:pPr eaLnBrk="1" hangingPunct="1"/>
            <a:r>
              <a:rPr lang="en-US" sz="2400" dirty="0" smtClean="0"/>
              <a:t>Railroads</a:t>
            </a:r>
          </a:p>
          <a:p>
            <a:pPr eaLnBrk="1" hangingPunct="1"/>
            <a:r>
              <a:rPr lang="en-US" sz="2400" dirty="0" smtClean="0"/>
              <a:t>Intermodal Connectors</a:t>
            </a:r>
          </a:p>
          <a:p>
            <a:pPr eaLnBrk="1" hangingPunct="1"/>
            <a:r>
              <a:rPr lang="en-US" sz="2400" dirty="0" smtClean="0"/>
              <a:t>Freight-Trucks</a:t>
            </a:r>
          </a:p>
          <a:p>
            <a:pPr eaLnBrk="1" hangingPunct="1"/>
            <a:r>
              <a:rPr lang="en-US" sz="2400" dirty="0" smtClean="0"/>
              <a:t>Coordinate with Other Areas</a:t>
            </a:r>
          </a:p>
          <a:p>
            <a:pPr lvl="1" eaLnBrk="1" hangingPunct="1"/>
            <a:r>
              <a:rPr lang="en-US" sz="2400" dirty="0" smtClean="0"/>
              <a:t>Airports ~ Division of Aeronautics</a:t>
            </a:r>
          </a:p>
          <a:p>
            <a:pPr lvl="1" eaLnBrk="1" hangingPunct="1"/>
            <a:r>
              <a:rPr lang="en-US" sz="2400" dirty="0" smtClean="0"/>
              <a:t>Transit ~ Office of Transportation Delivery</a:t>
            </a:r>
          </a:p>
        </p:txBody>
      </p:sp>
      <p:grpSp>
        <p:nvGrpSpPr>
          <p:cNvPr id="14" name="Group 13"/>
          <p:cNvGrpSpPr/>
          <p:nvPr/>
        </p:nvGrpSpPr>
        <p:grpSpPr>
          <a:xfrm>
            <a:off x="5562600" y="1752600"/>
            <a:ext cx="3352800" cy="4114800"/>
            <a:chOff x="4876800" y="1066800"/>
            <a:chExt cx="4267200" cy="5545138"/>
          </a:xfrm>
        </p:grpSpPr>
        <p:pic>
          <p:nvPicPr>
            <p:cNvPr id="5124" name="Picture 4" descr="MCj02869320000[1]"/>
            <p:cNvPicPr>
              <a:picLocks noChangeAspect="1" noChangeArrowheads="1"/>
            </p:cNvPicPr>
            <p:nvPr/>
          </p:nvPicPr>
          <p:blipFill>
            <a:blip r:embed="rId3" cstate="print"/>
            <a:srcRect/>
            <a:stretch>
              <a:fillRect/>
            </a:stretch>
          </p:blipFill>
          <p:spPr bwMode="auto">
            <a:xfrm>
              <a:off x="4876800" y="1219200"/>
              <a:ext cx="3294063" cy="2522538"/>
            </a:xfrm>
            <a:prstGeom prst="rect">
              <a:avLst/>
            </a:prstGeom>
            <a:noFill/>
            <a:ln w="9525">
              <a:noFill/>
              <a:miter lim="800000"/>
              <a:headEnd/>
              <a:tailEnd/>
            </a:ln>
          </p:spPr>
        </p:pic>
        <p:pic>
          <p:nvPicPr>
            <p:cNvPr id="5125" name="Picture 5" descr="j0295610"/>
            <p:cNvPicPr>
              <a:picLocks noChangeAspect="1" noChangeArrowheads="1"/>
            </p:cNvPicPr>
            <p:nvPr/>
          </p:nvPicPr>
          <p:blipFill>
            <a:blip r:embed="rId4" cstate="print"/>
            <a:srcRect/>
            <a:stretch>
              <a:fillRect/>
            </a:stretch>
          </p:blipFill>
          <p:spPr bwMode="auto">
            <a:xfrm>
              <a:off x="5181600" y="3581400"/>
              <a:ext cx="1600200" cy="1301750"/>
            </a:xfrm>
            <a:prstGeom prst="rect">
              <a:avLst/>
            </a:prstGeom>
            <a:noFill/>
            <a:ln w="9525">
              <a:noFill/>
              <a:miter lim="800000"/>
              <a:headEnd/>
              <a:tailEnd/>
            </a:ln>
          </p:spPr>
        </p:pic>
        <p:pic>
          <p:nvPicPr>
            <p:cNvPr id="5126" name="Picture 6" descr="pe01724_"/>
            <p:cNvPicPr>
              <a:picLocks noChangeAspect="1" noChangeArrowheads="1"/>
            </p:cNvPicPr>
            <p:nvPr/>
          </p:nvPicPr>
          <p:blipFill>
            <a:blip r:embed="rId5" cstate="print"/>
            <a:srcRect/>
            <a:stretch>
              <a:fillRect/>
            </a:stretch>
          </p:blipFill>
          <p:spPr bwMode="auto">
            <a:xfrm>
              <a:off x="7608888" y="4419600"/>
              <a:ext cx="1535112" cy="2192338"/>
            </a:xfrm>
            <a:prstGeom prst="rect">
              <a:avLst/>
            </a:prstGeom>
            <a:noFill/>
            <a:ln w="9525">
              <a:noFill/>
              <a:miter lim="800000"/>
              <a:headEnd/>
              <a:tailEnd/>
            </a:ln>
          </p:spPr>
        </p:pic>
        <p:pic>
          <p:nvPicPr>
            <p:cNvPr id="5127" name="Picture 7" descr="j0295851[1]"/>
            <p:cNvPicPr>
              <a:picLocks noChangeAspect="1" noChangeArrowheads="1"/>
            </p:cNvPicPr>
            <p:nvPr/>
          </p:nvPicPr>
          <p:blipFill>
            <a:blip r:embed="rId6" cstate="print"/>
            <a:srcRect/>
            <a:stretch>
              <a:fillRect/>
            </a:stretch>
          </p:blipFill>
          <p:spPr bwMode="auto">
            <a:xfrm>
              <a:off x="6637338" y="2590800"/>
              <a:ext cx="2506662" cy="1766888"/>
            </a:xfrm>
            <a:prstGeom prst="rect">
              <a:avLst/>
            </a:prstGeom>
            <a:noFill/>
            <a:ln w="9525">
              <a:noFill/>
              <a:miter lim="800000"/>
              <a:headEnd/>
              <a:tailEnd/>
            </a:ln>
          </p:spPr>
        </p:pic>
        <p:pic>
          <p:nvPicPr>
            <p:cNvPr id="5128" name="Picture 8" descr="j0361240[1]"/>
            <p:cNvPicPr>
              <a:picLocks noChangeAspect="1" noChangeArrowheads="1"/>
            </p:cNvPicPr>
            <p:nvPr/>
          </p:nvPicPr>
          <p:blipFill>
            <a:blip r:embed="rId7" cstate="print"/>
            <a:srcRect/>
            <a:stretch>
              <a:fillRect/>
            </a:stretch>
          </p:blipFill>
          <p:spPr bwMode="auto">
            <a:xfrm>
              <a:off x="7620000" y="1066800"/>
              <a:ext cx="1295400" cy="750888"/>
            </a:xfrm>
            <a:prstGeom prst="rect">
              <a:avLst/>
            </a:prstGeom>
            <a:noFill/>
            <a:ln w="9525">
              <a:noFill/>
              <a:miter lim="800000"/>
              <a:headEnd/>
              <a:tailEnd/>
            </a:ln>
          </p:spPr>
        </p:pic>
      </p:grpSp>
      <p:sp>
        <p:nvSpPr>
          <p:cNvPr id="9"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0"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1"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Multimodal Planning</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12"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ChangeAspect="1"/>
          </p:cNvGrpSpPr>
          <p:nvPr/>
        </p:nvGrpSpPr>
        <p:grpSpPr>
          <a:xfrm>
            <a:off x="1600200" y="1600200"/>
            <a:ext cx="6858000" cy="4647570"/>
            <a:chOff x="-76200" y="1143000"/>
            <a:chExt cx="9220200" cy="6248400"/>
          </a:xfrm>
        </p:grpSpPr>
        <p:pic>
          <p:nvPicPr>
            <p:cNvPr id="6147" name="Picture 10" descr="Trails.tukwila017.JPG"/>
            <p:cNvPicPr>
              <a:picLocks noChangeAspect="1" noChangeArrowheads="1"/>
            </p:cNvPicPr>
            <p:nvPr/>
          </p:nvPicPr>
          <p:blipFill>
            <a:blip r:embed="rId3" cstate="print"/>
            <a:srcRect/>
            <a:stretch>
              <a:fillRect/>
            </a:stretch>
          </p:blipFill>
          <p:spPr bwMode="auto">
            <a:xfrm>
              <a:off x="5410200" y="1143000"/>
              <a:ext cx="3733800" cy="2800350"/>
            </a:xfrm>
            <a:prstGeom prst="rect">
              <a:avLst/>
            </a:prstGeom>
            <a:noFill/>
            <a:ln w="9525">
              <a:noFill/>
              <a:miter lim="800000"/>
              <a:headEnd/>
              <a:tailEnd/>
            </a:ln>
          </p:spPr>
        </p:pic>
        <p:pic>
          <p:nvPicPr>
            <p:cNvPr id="6148" name="Picture 6" descr="grandview011.jpg"/>
            <p:cNvPicPr>
              <a:picLocks noChangeAspect="1" noChangeArrowheads="1"/>
            </p:cNvPicPr>
            <p:nvPr/>
          </p:nvPicPr>
          <p:blipFill>
            <a:blip r:embed="rId4" cstate="print"/>
            <a:srcRect/>
            <a:stretch>
              <a:fillRect/>
            </a:stretch>
          </p:blipFill>
          <p:spPr bwMode="auto">
            <a:xfrm>
              <a:off x="5095875" y="3819525"/>
              <a:ext cx="4048125" cy="3038475"/>
            </a:xfrm>
            <a:prstGeom prst="rect">
              <a:avLst/>
            </a:prstGeom>
            <a:noFill/>
            <a:ln w="9525">
              <a:noFill/>
              <a:miter lim="800000"/>
              <a:headEnd/>
              <a:tailEnd/>
            </a:ln>
          </p:spPr>
        </p:pic>
        <p:pic>
          <p:nvPicPr>
            <p:cNvPr id="6149" name="Picture 4" descr="C:\Documents and Settings\lynn.soporowski\Local Settings\Temporary Internet Files\Content.IE5\W1WZM1GH\MPj03829950000[1].jpg"/>
            <p:cNvPicPr>
              <a:picLocks noChangeAspect="1" noChangeArrowheads="1"/>
            </p:cNvPicPr>
            <p:nvPr/>
          </p:nvPicPr>
          <p:blipFill>
            <a:blip r:embed="rId5" cstate="print"/>
            <a:srcRect/>
            <a:stretch>
              <a:fillRect/>
            </a:stretch>
          </p:blipFill>
          <p:spPr bwMode="auto">
            <a:xfrm>
              <a:off x="-76200" y="1143000"/>
              <a:ext cx="5121275" cy="3657600"/>
            </a:xfrm>
            <a:prstGeom prst="rect">
              <a:avLst/>
            </a:prstGeom>
            <a:noFill/>
            <a:ln w="9525">
              <a:noFill/>
              <a:miter lim="800000"/>
              <a:headEnd/>
              <a:tailEnd/>
            </a:ln>
          </p:spPr>
        </p:pic>
        <p:pic>
          <p:nvPicPr>
            <p:cNvPr id="6150" name="Picture 16" descr="thumbnail">
              <a:hlinkClick r:id="rId6"/>
            </p:cNvPr>
            <p:cNvPicPr>
              <a:picLocks noChangeAspect="1" noChangeArrowheads="1"/>
            </p:cNvPicPr>
            <p:nvPr/>
          </p:nvPicPr>
          <p:blipFill>
            <a:blip r:embed="rId7" cstate="print"/>
            <a:srcRect/>
            <a:stretch>
              <a:fillRect/>
            </a:stretch>
          </p:blipFill>
          <p:spPr bwMode="auto">
            <a:xfrm>
              <a:off x="3429000" y="1143000"/>
              <a:ext cx="2590800" cy="3810000"/>
            </a:xfrm>
            <a:prstGeom prst="rect">
              <a:avLst/>
            </a:prstGeom>
            <a:noFill/>
            <a:ln w="9525">
              <a:noFill/>
              <a:miter lim="800000"/>
              <a:headEnd/>
              <a:tailEnd/>
            </a:ln>
          </p:spPr>
        </p:pic>
        <p:pic>
          <p:nvPicPr>
            <p:cNvPr id="6151" name="Picture 6" descr="C:\Documents and Settings\lynn.soporowski\Local Settings\Temporary Internet Files\Content.IE5\K3MROZSV\MPj04022140000[1].jpg"/>
            <p:cNvPicPr>
              <a:picLocks noChangeAspect="1" noChangeArrowheads="1"/>
            </p:cNvPicPr>
            <p:nvPr/>
          </p:nvPicPr>
          <p:blipFill>
            <a:blip r:embed="rId8" cstate="print"/>
            <a:srcRect/>
            <a:stretch>
              <a:fillRect/>
            </a:stretch>
          </p:blipFill>
          <p:spPr bwMode="auto">
            <a:xfrm>
              <a:off x="3657600" y="4114800"/>
              <a:ext cx="2505075" cy="3132138"/>
            </a:xfrm>
            <a:prstGeom prst="rect">
              <a:avLst/>
            </a:prstGeom>
            <a:noFill/>
            <a:ln w="9525">
              <a:noFill/>
              <a:miter lim="800000"/>
              <a:headEnd/>
              <a:tailEnd/>
            </a:ln>
          </p:spPr>
        </p:pic>
        <p:pic>
          <p:nvPicPr>
            <p:cNvPr id="6152" name="Picture 14" descr="thumbnail">
              <a:hlinkClick r:id="rId9"/>
            </p:cNvPr>
            <p:cNvPicPr>
              <a:picLocks noChangeAspect="1" noChangeArrowheads="1"/>
            </p:cNvPicPr>
            <p:nvPr/>
          </p:nvPicPr>
          <p:blipFill>
            <a:blip r:embed="rId10" cstate="print"/>
            <a:srcRect/>
            <a:stretch>
              <a:fillRect/>
            </a:stretch>
          </p:blipFill>
          <p:spPr bwMode="auto">
            <a:xfrm>
              <a:off x="1676400" y="4724400"/>
              <a:ext cx="2005013" cy="2667000"/>
            </a:xfrm>
            <a:prstGeom prst="rect">
              <a:avLst/>
            </a:prstGeom>
            <a:noFill/>
            <a:ln w="9525">
              <a:noFill/>
              <a:miter lim="800000"/>
              <a:headEnd/>
              <a:tailEnd/>
            </a:ln>
          </p:spPr>
        </p:pic>
      </p:grpSp>
      <p:sp>
        <p:nvSpPr>
          <p:cNvPr id="9"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0"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1"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Pedestrian and Bicycle Program</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12"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KY Fr8 043"/>
          <p:cNvPicPr>
            <a:picLocks noChangeAspect="1" noChangeArrowheads="1"/>
          </p:cNvPicPr>
          <p:nvPr/>
        </p:nvPicPr>
        <p:blipFill>
          <a:blip r:embed="rId3" cstate="print"/>
          <a:srcRect/>
          <a:stretch>
            <a:fillRect/>
          </a:stretch>
        </p:blipFill>
        <p:spPr bwMode="auto">
          <a:xfrm>
            <a:off x="2514600" y="1447800"/>
            <a:ext cx="4874583" cy="3657600"/>
          </a:xfrm>
          <a:prstGeom prst="rect">
            <a:avLst/>
          </a:prstGeom>
          <a:noFill/>
          <a:ln w="9525">
            <a:noFill/>
            <a:miter lim="800000"/>
            <a:headEnd/>
            <a:tailEnd/>
          </a:ln>
        </p:spPr>
      </p:pic>
      <p:sp>
        <p:nvSpPr>
          <p:cNvPr id="37892" name="Rectangle 4"/>
          <p:cNvSpPr>
            <a:spLocks noGrp="1" noChangeArrowheads="1"/>
          </p:cNvSpPr>
          <p:nvPr>
            <p:ph type="body" idx="1"/>
          </p:nvPr>
        </p:nvSpPr>
        <p:spPr>
          <a:xfrm>
            <a:off x="1600200" y="5257800"/>
            <a:ext cx="7772400" cy="1438275"/>
          </a:xfrm>
        </p:spPr>
        <p:txBody>
          <a:bodyPr>
            <a:normAutofit/>
          </a:bodyPr>
          <a:lstStyle/>
          <a:p>
            <a:pPr eaLnBrk="1" hangingPunct="1">
              <a:lnSpc>
                <a:spcPct val="90000"/>
              </a:lnSpc>
              <a:defRPr/>
            </a:pPr>
            <a:r>
              <a:rPr lang="en-US" sz="2400" b="1" dirty="0" smtClean="0"/>
              <a:t>Ferries-</a:t>
            </a:r>
            <a:r>
              <a:rPr lang="en-US" sz="2400" dirty="0" smtClean="0"/>
              <a:t>  Kentucky has ten ferries or “</a:t>
            </a:r>
            <a:r>
              <a:rPr lang="en-US" sz="2400" i="1" dirty="0" smtClean="0">
                <a:effectLst>
                  <a:outerShdw blurRad="38100" dist="38100" dir="2700000" algn="tl">
                    <a:srgbClr val="C0C0C0"/>
                  </a:outerShdw>
                </a:effectLst>
              </a:rPr>
              <a:t>moving bridges</a:t>
            </a:r>
            <a:r>
              <a:rPr lang="en-US" sz="2400" dirty="0" smtClean="0"/>
              <a:t>.”  </a:t>
            </a:r>
          </a:p>
          <a:p>
            <a:pPr eaLnBrk="1" hangingPunct="1">
              <a:lnSpc>
                <a:spcPct val="90000"/>
              </a:lnSpc>
              <a:defRPr/>
            </a:pPr>
            <a:r>
              <a:rPr lang="en-US" sz="2400" dirty="0" smtClean="0"/>
              <a:t>Seven are subsidized with state dollars and two with federal for their operations</a:t>
            </a:r>
            <a:endParaRPr lang="en-US" sz="2400" dirty="0" smtClean="0">
              <a:solidFill>
                <a:schemeClr val="accent2"/>
              </a:solidFill>
            </a:endParaRPr>
          </a:p>
        </p:txBody>
      </p:sp>
      <p:sp>
        <p:nvSpPr>
          <p:cNvPr id="6"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Ferries</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9"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0" name="TextBox 9"/>
          <p:cNvSpPr txBox="1"/>
          <p:nvPr/>
        </p:nvSpPr>
        <p:spPr>
          <a:xfrm>
            <a:off x="838200" y="1025009"/>
            <a:ext cx="7924800" cy="369332"/>
          </a:xfrm>
          <a:prstGeom prst="rect">
            <a:avLst/>
          </a:prstGeom>
          <a:noFill/>
        </p:spPr>
        <p:txBody>
          <a:bodyPr wrap="square" rtlCol="0">
            <a:spAutoFit/>
          </a:bodyPr>
          <a:lstStyle/>
          <a:p>
            <a:pPr algn="ctr"/>
            <a:r>
              <a:rPr lang="en-US" b="1" dirty="0" smtClean="0">
                <a:solidFill>
                  <a:srgbClr val="2A6EBB"/>
                </a:solidFill>
              </a:rPr>
              <a:t>http://transportation.ky.gov/Ferries/Pages/default.aspx</a:t>
            </a:r>
            <a:endParaRPr lang="en-US" b="1" dirty="0">
              <a:solidFill>
                <a:srgbClr val="2A6EB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KY Fr8 060"/>
          <p:cNvPicPr>
            <a:picLocks noChangeAspect="1" noChangeArrowheads="1"/>
          </p:cNvPicPr>
          <p:nvPr/>
        </p:nvPicPr>
        <p:blipFill>
          <a:blip r:embed="rId3" cstate="print">
            <a:lum bright="20000"/>
          </a:blip>
          <a:srcRect/>
          <a:stretch>
            <a:fillRect/>
          </a:stretch>
        </p:blipFill>
        <p:spPr bwMode="auto">
          <a:xfrm>
            <a:off x="5791200" y="1676400"/>
            <a:ext cx="3200400" cy="4500563"/>
          </a:xfrm>
          <a:prstGeom prst="rect">
            <a:avLst/>
          </a:prstGeom>
          <a:noFill/>
          <a:ln w="9525">
            <a:noFill/>
            <a:miter lim="800000"/>
            <a:headEnd/>
            <a:tailEnd/>
          </a:ln>
        </p:spPr>
      </p:pic>
      <p:sp>
        <p:nvSpPr>
          <p:cNvPr id="8195" name="Rectangle 3"/>
          <p:cNvSpPr>
            <a:spLocks noGrp="1" noChangeArrowheads="1"/>
          </p:cNvSpPr>
          <p:nvPr>
            <p:ph type="title"/>
          </p:nvPr>
        </p:nvSpPr>
        <p:spPr>
          <a:xfrm>
            <a:off x="1143000" y="457200"/>
            <a:ext cx="8229600" cy="1143000"/>
          </a:xfrm>
        </p:spPr>
        <p:txBody>
          <a:bodyPr/>
          <a:lstStyle/>
          <a:p>
            <a:pPr algn="l" eaLnBrk="1" hangingPunct="1"/>
            <a:r>
              <a:rPr lang="en-US" b="1" dirty="0" smtClean="0"/>
              <a:t>Riverports</a:t>
            </a:r>
          </a:p>
        </p:txBody>
      </p:sp>
      <p:sp>
        <p:nvSpPr>
          <p:cNvPr id="8196" name="Rectangle 4"/>
          <p:cNvSpPr>
            <a:spLocks noGrp="1" noChangeArrowheads="1"/>
          </p:cNvSpPr>
          <p:nvPr>
            <p:ph type="body" idx="1"/>
          </p:nvPr>
        </p:nvSpPr>
        <p:spPr>
          <a:xfrm>
            <a:off x="1524000" y="1447800"/>
            <a:ext cx="4495800" cy="4525963"/>
          </a:xfrm>
        </p:spPr>
        <p:txBody>
          <a:bodyPr>
            <a:normAutofit/>
          </a:bodyPr>
          <a:lstStyle/>
          <a:p>
            <a:pPr eaLnBrk="1" hangingPunct="1">
              <a:lnSpc>
                <a:spcPct val="90000"/>
              </a:lnSpc>
              <a:buFontTx/>
              <a:buNone/>
            </a:pPr>
            <a:r>
              <a:rPr lang="en-US" sz="2400" dirty="0" smtClean="0"/>
              <a:t>-12 public riverports</a:t>
            </a:r>
          </a:p>
          <a:p>
            <a:pPr eaLnBrk="1" hangingPunct="1">
              <a:lnSpc>
                <a:spcPct val="90000"/>
              </a:lnSpc>
              <a:buFontTx/>
              <a:buNone/>
            </a:pPr>
            <a:r>
              <a:rPr lang="en-US" sz="2400" dirty="0" smtClean="0"/>
              <a:t>-Ingress and egress to the ports</a:t>
            </a:r>
          </a:p>
          <a:p>
            <a:pPr eaLnBrk="1" hangingPunct="1">
              <a:lnSpc>
                <a:spcPct val="90000"/>
              </a:lnSpc>
              <a:buFontTx/>
              <a:buNone/>
            </a:pPr>
            <a:r>
              <a:rPr lang="en-US" sz="2400" dirty="0" smtClean="0"/>
              <a:t>-Facilitate the intermodal with rail and truck</a:t>
            </a:r>
          </a:p>
          <a:p>
            <a:pPr eaLnBrk="1" hangingPunct="1">
              <a:lnSpc>
                <a:spcPct val="90000"/>
              </a:lnSpc>
              <a:buFontTx/>
              <a:buNone/>
            </a:pPr>
            <a:endParaRPr lang="en-US" sz="2400" dirty="0" smtClean="0"/>
          </a:p>
          <a:p>
            <a:pPr eaLnBrk="1" hangingPunct="1">
              <a:lnSpc>
                <a:spcPct val="90000"/>
              </a:lnSpc>
              <a:buFontTx/>
              <a:buNone/>
            </a:pPr>
            <a:endParaRPr lang="en-US" sz="2400" dirty="0" smtClean="0"/>
          </a:p>
          <a:p>
            <a:pPr eaLnBrk="1" hangingPunct="1">
              <a:lnSpc>
                <a:spcPct val="90000"/>
              </a:lnSpc>
              <a:buFontTx/>
              <a:buNone/>
            </a:pPr>
            <a:r>
              <a:rPr lang="en-US" sz="2400" i="1" u="sng" dirty="0" smtClean="0"/>
              <a:t>Changes in the past 2 years</a:t>
            </a:r>
          </a:p>
          <a:p>
            <a:pPr eaLnBrk="1" hangingPunct="1">
              <a:lnSpc>
                <a:spcPct val="90000"/>
              </a:lnSpc>
              <a:buFontTx/>
              <a:buNone/>
            </a:pPr>
            <a:r>
              <a:rPr lang="en-US" sz="2400" dirty="0" smtClean="0"/>
              <a:t>KY Water Transportation            Advisory Board</a:t>
            </a:r>
          </a:p>
          <a:p>
            <a:pPr eaLnBrk="1" hangingPunct="1">
              <a:lnSpc>
                <a:spcPct val="90000"/>
              </a:lnSpc>
              <a:buFontTx/>
              <a:buNone/>
            </a:pPr>
            <a:r>
              <a:rPr lang="en-US" sz="2400" dirty="0" smtClean="0"/>
              <a:t>-Limited $$ for riverports.</a:t>
            </a:r>
          </a:p>
          <a:p>
            <a:pPr eaLnBrk="1" hangingPunct="1">
              <a:lnSpc>
                <a:spcPct val="90000"/>
              </a:lnSpc>
              <a:buFontTx/>
              <a:buNone/>
            </a:pPr>
            <a:endParaRPr lang="en-US" sz="2400" dirty="0" smtClean="0"/>
          </a:p>
        </p:txBody>
      </p:sp>
      <p:sp>
        <p:nvSpPr>
          <p:cNvPr id="8197" name="Text Box 5"/>
          <p:cNvSpPr txBox="1">
            <a:spLocks noChangeArrowheads="1"/>
          </p:cNvSpPr>
          <p:nvPr/>
        </p:nvSpPr>
        <p:spPr bwMode="auto">
          <a:xfrm>
            <a:off x="4191000" y="6172200"/>
            <a:ext cx="4800600" cy="442913"/>
          </a:xfrm>
          <a:prstGeom prst="rect">
            <a:avLst/>
          </a:prstGeom>
          <a:solidFill>
            <a:schemeClr val="bg1"/>
          </a:solidFill>
          <a:ln w="9525">
            <a:noFill/>
            <a:miter lim="800000"/>
            <a:headEnd/>
            <a:tailEnd/>
          </a:ln>
        </p:spPr>
        <p:txBody>
          <a:bodyPr lIns="91429" tIns="45714" rIns="91429" bIns="45714">
            <a:spAutoFit/>
          </a:bodyPr>
          <a:lstStyle/>
          <a:p>
            <a:pPr algn="r">
              <a:spcBef>
                <a:spcPct val="50000"/>
              </a:spcBef>
            </a:pPr>
            <a:r>
              <a:rPr lang="en-US" sz="2300" dirty="0">
                <a:solidFill>
                  <a:schemeClr val="tx1"/>
                </a:solidFill>
              </a:rPr>
              <a:t>Paducah Riverport-unloading coke</a:t>
            </a:r>
          </a:p>
        </p:txBody>
      </p:sp>
      <p:sp>
        <p:nvSpPr>
          <p:cNvPr id="7"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9"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2A6EBB"/>
                </a:solidFill>
                <a:latin typeface="+mj-lt"/>
                <a:ea typeface="+mj-ea"/>
                <a:cs typeface="+mj-cs"/>
              </a:rPr>
              <a:t>Riverports</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10"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1" name="TextBox 10"/>
          <p:cNvSpPr txBox="1"/>
          <p:nvPr/>
        </p:nvSpPr>
        <p:spPr>
          <a:xfrm>
            <a:off x="914400" y="1025009"/>
            <a:ext cx="7772400" cy="369332"/>
          </a:xfrm>
          <a:prstGeom prst="rect">
            <a:avLst/>
          </a:prstGeom>
          <a:noFill/>
        </p:spPr>
        <p:txBody>
          <a:bodyPr wrap="square" rtlCol="0">
            <a:spAutoFit/>
          </a:bodyPr>
          <a:lstStyle/>
          <a:p>
            <a:pPr algn="ctr">
              <a:spcBef>
                <a:spcPct val="50000"/>
              </a:spcBef>
              <a:defRPr/>
            </a:pPr>
            <a:r>
              <a:rPr lang="en-US" b="1" dirty="0" smtClean="0">
                <a:solidFill>
                  <a:srgbClr val="2A6EBB"/>
                </a:solidFill>
              </a:rPr>
              <a:t>http://transportation.ky.gov/Riverports/Pages/default.aspx	</a:t>
            </a:r>
            <a:endParaRPr lang="en-US" b="1" dirty="0">
              <a:solidFill>
                <a:srgbClr val="2A6EB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403225"/>
            <a:ext cx="7772400" cy="1143000"/>
          </a:xfrm>
        </p:spPr>
        <p:txBody>
          <a:bodyPr/>
          <a:lstStyle/>
          <a:p>
            <a:pPr algn="l" eaLnBrk="1" hangingPunct="1"/>
            <a:r>
              <a:rPr lang="en-US" b="1" smtClean="0"/>
              <a:t>Railroads</a:t>
            </a:r>
          </a:p>
        </p:txBody>
      </p:sp>
      <p:sp>
        <p:nvSpPr>
          <p:cNvPr id="9219" name="Rectangle 3"/>
          <p:cNvSpPr>
            <a:spLocks noGrp="1" noChangeArrowheads="1"/>
          </p:cNvSpPr>
          <p:nvPr>
            <p:ph type="body" idx="1"/>
          </p:nvPr>
        </p:nvSpPr>
        <p:spPr>
          <a:xfrm>
            <a:off x="1295400" y="1524000"/>
            <a:ext cx="3733800" cy="5105400"/>
          </a:xfrm>
        </p:spPr>
        <p:txBody>
          <a:bodyPr>
            <a:normAutofit/>
          </a:bodyPr>
          <a:lstStyle/>
          <a:p>
            <a:pPr lvl="1" eaLnBrk="1" hangingPunct="1"/>
            <a:r>
              <a:rPr lang="en-US" sz="2000" dirty="0" smtClean="0"/>
              <a:t>Movement of freight via rail</a:t>
            </a:r>
          </a:p>
          <a:p>
            <a:pPr lvl="2" eaLnBrk="1" hangingPunct="1"/>
            <a:r>
              <a:rPr lang="en-US" sz="2000" dirty="0" smtClean="0"/>
              <a:t>Truck to Rail to Truck</a:t>
            </a:r>
          </a:p>
          <a:p>
            <a:pPr lvl="2" eaLnBrk="1" hangingPunct="1"/>
            <a:r>
              <a:rPr lang="en-US" sz="2000" dirty="0" smtClean="0"/>
              <a:t>Barge to Rail to Truck</a:t>
            </a:r>
          </a:p>
          <a:p>
            <a:pPr lvl="1" eaLnBrk="1" hangingPunct="1"/>
            <a:r>
              <a:rPr lang="en-US" sz="2000" dirty="0" smtClean="0"/>
              <a:t>At-grade rail crossings are handled by the Division of Right of Ways &amp; Utilities.  </a:t>
            </a:r>
          </a:p>
          <a:p>
            <a:pPr lvl="1" eaLnBrk="1" hangingPunct="1"/>
            <a:r>
              <a:rPr lang="en-US" sz="2000" dirty="0" smtClean="0"/>
              <a:t>Tax incentives for Shortline RR</a:t>
            </a:r>
          </a:p>
          <a:p>
            <a:r>
              <a:rPr lang="en-US" sz="2400" i="1" u="sng" dirty="0" smtClean="0"/>
              <a:t>Changes in last 2 years</a:t>
            </a:r>
          </a:p>
          <a:p>
            <a:pPr lvl="1" eaLnBrk="1" hangingPunct="1"/>
            <a:r>
              <a:rPr lang="en-US" sz="2000" dirty="0" smtClean="0"/>
              <a:t>Shortline Rail Fund as of 2010-2011</a:t>
            </a:r>
          </a:p>
          <a:p>
            <a:pPr lvl="1" eaLnBrk="1" hangingPunct="1"/>
            <a:r>
              <a:rPr lang="en-US" sz="2000" dirty="0" smtClean="0"/>
              <a:t>2013 Rail Crossing Improvement Projects</a:t>
            </a:r>
          </a:p>
          <a:p>
            <a:pPr lvl="1" eaLnBrk="1" hangingPunct="1"/>
            <a:endParaRPr lang="en-US" sz="2000" dirty="0" smtClean="0"/>
          </a:p>
        </p:txBody>
      </p:sp>
      <p:pic>
        <p:nvPicPr>
          <p:cNvPr id="9221" name="Picture 8" descr="M:\Modal Programs\FREIGHT\Images\AREMA Pix\AREMA 11.jpg"/>
          <p:cNvPicPr>
            <a:picLocks noChangeAspect="1" noChangeArrowheads="1"/>
          </p:cNvPicPr>
          <p:nvPr/>
        </p:nvPicPr>
        <p:blipFill>
          <a:blip r:embed="rId3" cstate="print"/>
          <a:srcRect/>
          <a:stretch>
            <a:fillRect/>
          </a:stretch>
        </p:blipFill>
        <p:spPr bwMode="auto">
          <a:xfrm>
            <a:off x="5105400" y="1981200"/>
            <a:ext cx="3810000" cy="4724400"/>
          </a:xfrm>
          <a:prstGeom prst="rect">
            <a:avLst/>
          </a:prstGeom>
          <a:noFill/>
          <a:ln w="9525">
            <a:noFill/>
            <a:miter lim="800000"/>
            <a:headEnd/>
            <a:tailEnd/>
          </a:ln>
        </p:spPr>
      </p:pic>
      <p:sp>
        <p:nvSpPr>
          <p:cNvPr id="6"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Railroads</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9"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1" name="TextBox 10"/>
          <p:cNvSpPr txBox="1"/>
          <p:nvPr/>
        </p:nvSpPr>
        <p:spPr>
          <a:xfrm>
            <a:off x="838200" y="1025009"/>
            <a:ext cx="7924800" cy="369332"/>
          </a:xfrm>
          <a:prstGeom prst="rect">
            <a:avLst/>
          </a:prstGeom>
          <a:noFill/>
        </p:spPr>
        <p:txBody>
          <a:bodyPr wrap="square" rtlCol="0">
            <a:spAutoFit/>
          </a:bodyPr>
          <a:lstStyle/>
          <a:p>
            <a:pPr algn="ctr">
              <a:spcBef>
                <a:spcPct val="50000"/>
              </a:spcBef>
              <a:defRPr/>
            </a:pPr>
            <a:r>
              <a:rPr lang="en-US" b="1" dirty="0" smtClean="0">
                <a:solidFill>
                  <a:srgbClr val="2A6EBB"/>
                </a:solidFill>
              </a:rPr>
              <a:t>http://transportation.ky.gov/Railroads/Pages/default.aspx</a:t>
            </a:r>
            <a:endParaRPr lang="en-US" b="1" dirty="0">
              <a:solidFill>
                <a:srgbClr val="2A6EB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Rectangle 2"/>
          <p:cNvGraphicFramePr>
            <a:graphicFrameLocks/>
          </p:cNvGraphicFramePr>
          <p:nvPr>
            <p:ph idx="1"/>
          </p:nvPr>
        </p:nvGraphicFramePr>
        <p:xfrm>
          <a:off x="1527175" y="1830388"/>
          <a:ext cx="6089650" cy="4064000"/>
        </p:xfrm>
        <a:graphic>
          <a:graphicData uri="http://schemas.openxmlformats.org/presentationml/2006/ole">
            <p:oleObj spid="_x0000_s45058" name="Acrobat Document" r:id="rId4" imgW="0" imgH="0" progId="AcroExch.Document.11">
              <p:embed/>
            </p:oleObj>
          </a:graphicData>
        </a:graphic>
      </p:graphicFrame>
      <p:pic>
        <p:nvPicPr>
          <p:cNvPr id="1027" name="Picture 3" descr="railroads(no_roads)"/>
          <p:cNvPicPr>
            <a:picLocks noChangeAspect="1" noChangeArrowheads="1"/>
          </p:cNvPicPr>
          <p:nvPr/>
        </p:nvPicPr>
        <p:blipFill>
          <a:blip r:embed="rId5" cstate="print"/>
          <a:srcRect/>
          <a:stretch>
            <a:fillRect/>
          </a:stretch>
        </p:blipFill>
        <p:spPr bwMode="auto">
          <a:xfrm>
            <a:off x="1371600" y="1066800"/>
            <a:ext cx="7557248" cy="5791200"/>
          </a:xfrm>
          <a:prstGeom prst="rect">
            <a:avLst/>
          </a:prstGeom>
          <a:noFill/>
          <a:ln w="9525">
            <a:noFill/>
            <a:miter lim="800000"/>
            <a:headEnd/>
            <a:tailEnd/>
          </a:ln>
        </p:spPr>
      </p:pic>
      <p:sp>
        <p:nvSpPr>
          <p:cNvPr id="4"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Rectangle 2"/>
          <p:cNvSpPr txBox="1">
            <a:spLocks noChangeArrowheads="1"/>
          </p:cNvSpPr>
          <p:nvPr/>
        </p:nvSpPr>
        <p:spPr>
          <a:xfrm>
            <a:off x="8382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Railroads</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HWY_AND_ADDIST"/>
          <p:cNvPicPr>
            <a:picLocks noChangeAspect="1" noChangeArrowheads="1"/>
          </p:cNvPicPr>
          <p:nvPr/>
        </p:nvPicPr>
        <p:blipFill>
          <a:blip r:embed="rId3" cstate="print"/>
          <a:srcRect/>
          <a:stretch>
            <a:fillRect/>
          </a:stretch>
        </p:blipFill>
        <p:spPr bwMode="auto">
          <a:xfrm>
            <a:off x="1600200" y="1981200"/>
            <a:ext cx="6858000" cy="3337322"/>
          </a:xfrm>
          <a:prstGeom prst="rect">
            <a:avLst/>
          </a:prstGeom>
          <a:noFill/>
        </p:spPr>
      </p:pic>
      <p:sp>
        <p:nvSpPr>
          <p:cNvPr id="3"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
          <p:cNvSpPr txBox="1">
            <a:spLocks noChangeArrowheads="1"/>
          </p:cNvSpPr>
          <p:nvPr/>
        </p:nvSpPr>
        <p:spPr>
          <a:xfrm>
            <a:off x="762000" y="381000"/>
            <a:ext cx="7543800" cy="457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147"/>
                </a:solidFill>
                <a:effectLst/>
                <a:uLnTx/>
                <a:uFillTx/>
                <a:latin typeface="+mj-lt"/>
                <a:ea typeface="+mj-ea"/>
                <a:cs typeface="+mj-cs"/>
              </a:rPr>
              <a:t>Area Development Districts (ADDs)</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arge-compairson-2"/>
          <p:cNvPicPr>
            <a:picLocks noChangeAspect="1" noChangeArrowheads="1"/>
          </p:cNvPicPr>
          <p:nvPr/>
        </p:nvPicPr>
        <p:blipFill>
          <a:blip r:embed="rId3" cstate="print"/>
          <a:srcRect/>
          <a:stretch>
            <a:fillRect/>
          </a:stretch>
        </p:blipFill>
        <p:spPr bwMode="auto">
          <a:xfrm>
            <a:off x="1676400" y="1447800"/>
            <a:ext cx="6858000" cy="5111353"/>
          </a:xfrm>
          <a:prstGeom prst="rect">
            <a:avLst/>
          </a:prstGeom>
          <a:noFill/>
          <a:ln w="9525">
            <a:noFill/>
            <a:miter lim="800000"/>
            <a:headEnd/>
            <a:tailEnd/>
          </a:ln>
        </p:spPr>
      </p:pic>
      <p:sp>
        <p:nvSpPr>
          <p:cNvPr id="3"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
          <p:cNvSpPr txBox="1">
            <a:spLocks noChangeArrowheads="1"/>
          </p:cNvSpPr>
          <p:nvPr/>
        </p:nvSpPr>
        <p:spPr>
          <a:xfrm>
            <a:off x="762000" y="381000"/>
            <a:ext cx="7543800" cy="457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Fuel Efficiency</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arge-compairson"/>
          <p:cNvPicPr>
            <a:picLocks noChangeAspect="1" noChangeArrowheads="1"/>
          </p:cNvPicPr>
          <p:nvPr/>
        </p:nvPicPr>
        <p:blipFill>
          <a:blip r:embed="rId3" cstate="print"/>
          <a:srcRect/>
          <a:stretch>
            <a:fillRect/>
          </a:stretch>
        </p:blipFill>
        <p:spPr bwMode="auto">
          <a:xfrm>
            <a:off x="1524000" y="1371600"/>
            <a:ext cx="6858000" cy="5099236"/>
          </a:xfrm>
          <a:prstGeom prst="rect">
            <a:avLst/>
          </a:prstGeom>
          <a:noFill/>
          <a:ln w="9525">
            <a:noFill/>
            <a:miter lim="800000"/>
            <a:headEnd/>
            <a:tailEnd/>
          </a:ln>
        </p:spPr>
      </p:pic>
      <p:sp>
        <p:nvSpPr>
          <p:cNvPr id="3"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2A6EBB"/>
                </a:solidFill>
              </a:rPr>
              <a:t>Compare…</a:t>
            </a:r>
            <a:endParaRPr lang="en-US" sz="2700" u="sng" dirty="0" smtClean="0">
              <a:solidFill>
                <a:srgbClr val="2A6EBB"/>
              </a:solidFill>
            </a:endParaRPr>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304800" y="1295400"/>
            <a:ext cx="8229600" cy="1143000"/>
          </a:xfrm>
        </p:spPr>
        <p:txBody>
          <a:bodyPr/>
          <a:lstStyle/>
          <a:p>
            <a:pPr eaLnBrk="1" hangingPunct="1"/>
            <a:r>
              <a:rPr lang="en-US" b="1" smtClean="0"/>
              <a:t>Freight</a:t>
            </a:r>
          </a:p>
        </p:txBody>
      </p:sp>
      <p:sp>
        <p:nvSpPr>
          <p:cNvPr id="10243" name="Rectangle 5"/>
          <p:cNvSpPr>
            <a:spLocks noGrp="1" noChangeArrowheads="1"/>
          </p:cNvSpPr>
          <p:nvPr>
            <p:ph type="body" idx="1"/>
          </p:nvPr>
        </p:nvSpPr>
        <p:spPr>
          <a:xfrm>
            <a:off x="1600200" y="2895600"/>
            <a:ext cx="7239000" cy="1371600"/>
          </a:xfrm>
        </p:spPr>
        <p:txBody>
          <a:bodyPr>
            <a:normAutofit/>
          </a:bodyPr>
          <a:lstStyle/>
          <a:p>
            <a:pPr eaLnBrk="1" hangingPunct="1"/>
            <a:r>
              <a:rPr lang="en-US" sz="2400" dirty="0" smtClean="0"/>
              <a:t>How do goods move in, out, and through our state??  </a:t>
            </a:r>
          </a:p>
          <a:p>
            <a:pPr eaLnBrk="1" hangingPunct="1"/>
            <a:r>
              <a:rPr lang="en-US" sz="2400" dirty="0" smtClean="0"/>
              <a:t>What are the effects of congestion on these moving warehouses?? </a:t>
            </a:r>
          </a:p>
        </p:txBody>
      </p:sp>
      <p:grpSp>
        <p:nvGrpSpPr>
          <p:cNvPr id="2" name="Group 14"/>
          <p:cNvGrpSpPr>
            <a:grpSpLocks noChangeAspect="1"/>
          </p:cNvGrpSpPr>
          <p:nvPr/>
        </p:nvGrpSpPr>
        <p:grpSpPr bwMode="auto">
          <a:xfrm>
            <a:off x="1600200" y="1524000"/>
            <a:ext cx="6858000" cy="1192213"/>
            <a:chOff x="0" y="3569"/>
            <a:chExt cx="5760" cy="751"/>
          </a:xfrm>
        </p:grpSpPr>
        <p:pic>
          <p:nvPicPr>
            <p:cNvPr id="10245" name="Picture 15" descr="UPS-747-400 being loaded-taken from UPS website"/>
            <p:cNvPicPr>
              <a:picLocks noChangeAspect="1" noChangeArrowheads="1"/>
            </p:cNvPicPr>
            <p:nvPr/>
          </p:nvPicPr>
          <p:blipFill>
            <a:blip r:embed="rId3" cstate="print"/>
            <a:srcRect/>
            <a:stretch>
              <a:fillRect/>
            </a:stretch>
          </p:blipFill>
          <p:spPr bwMode="auto">
            <a:xfrm>
              <a:off x="2208" y="3569"/>
              <a:ext cx="1146" cy="751"/>
            </a:xfrm>
            <a:prstGeom prst="rect">
              <a:avLst/>
            </a:prstGeom>
            <a:noFill/>
            <a:ln w="9525">
              <a:noFill/>
              <a:miter lim="800000"/>
              <a:headEnd/>
              <a:tailEnd/>
            </a:ln>
          </p:spPr>
        </p:pic>
        <p:pic>
          <p:nvPicPr>
            <p:cNvPr id="10246" name="Picture 16" descr="DSCN1424"/>
            <p:cNvPicPr>
              <a:picLocks noChangeAspect="1" noChangeArrowheads="1"/>
            </p:cNvPicPr>
            <p:nvPr/>
          </p:nvPicPr>
          <p:blipFill>
            <a:blip r:embed="rId4" cstate="print"/>
            <a:srcRect t="10228" b="8864"/>
            <a:stretch>
              <a:fillRect/>
            </a:stretch>
          </p:blipFill>
          <p:spPr bwMode="auto">
            <a:xfrm>
              <a:off x="5063" y="3569"/>
              <a:ext cx="697" cy="751"/>
            </a:xfrm>
            <a:prstGeom prst="rect">
              <a:avLst/>
            </a:prstGeom>
            <a:noFill/>
            <a:ln w="9525">
              <a:noFill/>
              <a:miter lim="800000"/>
              <a:headEnd/>
              <a:tailEnd/>
            </a:ln>
          </p:spPr>
        </p:pic>
        <p:pic>
          <p:nvPicPr>
            <p:cNvPr id="10247" name="Picture 17" descr="NS"/>
            <p:cNvPicPr>
              <a:picLocks noChangeAspect="1" noChangeArrowheads="1"/>
            </p:cNvPicPr>
            <p:nvPr/>
          </p:nvPicPr>
          <p:blipFill>
            <a:blip r:embed="rId5" cstate="print"/>
            <a:srcRect/>
            <a:stretch>
              <a:fillRect/>
            </a:stretch>
          </p:blipFill>
          <p:spPr bwMode="auto">
            <a:xfrm>
              <a:off x="1419" y="3569"/>
              <a:ext cx="789" cy="751"/>
            </a:xfrm>
            <a:prstGeom prst="rect">
              <a:avLst/>
            </a:prstGeom>
            <a:noFill/>
            <a:ln w="9525">
              <a:noFill/>
              <a:miter lim="800000"/>
              <a:headEnd/>
              <a:tailEnd/>
            </a:ln>
          </p:spPr>
        </p:pic>
        <p:pic>
          <p:nvPicPr>
            <p:cNvPr id="10248" name="Picture 18" descr="861767086_232c81ae46_o"/>
            <p:cNvPicPr>
              <a:picLocks noChangeAspect="1" noChangeArrowheads="1"/>
            </p:cNvPicPr>
            <p:nvPr/>
          </p:nvPicPr>
          <p:blipFill>
            <a:blip r:embed="rId6" cstate="print"/>
            <a:srcRect/>
            <a:stretch>
              <a:fillRect/>
            </a:stretch>
          </p:blipFill>
          <p:spPr bwMode="auto">
            <a:xfrm>
              <a:off x="3264" y="3572"/>
              <a:ext cx="1814" cy="748"/>
            </a:xfrm>
            <a:prstGeom prst="rect">
              <a:avLst/>
            </a:prstGeom>
            <a:noFill/>
            <a:ln w="9525">
              <a:noFill/>
              <a:miter lim="800000"/>
              <a:headEnd/>
              <a:tailEnd/>
            </a:ln>
          </p:spPr>
        </p:pic>
        <p:pic>
          <p:nvPicPr>
            <p:cNvPr id="10249" name="Picture 19" descr="DSCN2952"/>
            <p:cNvPicPr>
              <a:picLocks noChangeAspect="1" noChangeArrowheads="1"/>
            </p:cNvPicPr>
            <p:nvPr/>
          </p:nvPicPr>
          <p:blipFill>
            <a:blip r:embed="rId7" cstate="print"/>
            <a:srcRect l="14915" t="22728" r="10654" b="25568"/>
            <a:stretch>
              <a:fillRect/>
            </a:stretch>
          </p:blipFill>
          <p:spPr bwMode="auto">
            <a:xfrm>
              <a:off x="0" y="3572"/>
              <a:ext cx="1435" cy="748"/>
            </a:xfrm>
            <a:prstGeom prst="rect">
              <a:avLst/>
            </a:prstGeom>
            <a:noFill/>
            <a:ln w="9525">
              <a:noFill/>
              <a:miter lim="800000"/>
              <a:headEnd/>
              <a:tailEnd/>
            </a:ln>
          </p:spPr>
        </p:pic>
      </p:grpSp>
      <p:sp>
        <p:nvSpPr>
          <p:cNvPr id="10"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1"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2"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Freight</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13"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4" name="TextBox 13"/>
          <p:cNvSpPr txBox="1"/>
          <p:nvPr/>
        </p:nvSpPr>
        <p:spPr>
          <a:xfrm>
            <a:off x="838200" y="1025009"/>
            <a:ext cx="7924800" cy="369332"/>
          </a:xfrm>
          <a:prstGeom prst="rect">
            <a:avLst/>
          </a:prstGeom>
          <a:noFill/>
        </p:spPr>
        <p:txBody>
          <a:bodyPr wrap="square" rtlCol="0">
            <a:spAutoFit/>
          </a:bodyPr>
          <a:lstStyle/>
          <a:p>
            <a:pPr algn="ctr">
              <a:spcBef>
                <a:spcPct val="50000"/>
              </a:spcBef>
              <a:defRPr/>
            </a:pPr>
            <a:r>
              <a:rPr lang="en-US" b="1" dirty="0" smtClean="0">
                <a:solidFill>
                  <a:srgbClr val="2A6EBB"/>
                </a:solidFill>
              </a:rPr>
              <a:t>http://transportation.ky.gov/Planning/Pages/Freight-Planning.aspx</a:t>
            </a:r>
            <a:endParaRPr lang="en-US" b="1" dirty="0">
              <a:solidFill>
                <a:srgbClr val="2A6EB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90600" y="1600200"/>
          <a:ext cx="7772400" cy="437356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Commodities in KY by</a:t>
            </a:r>
            <a:r>
              <a:rPr kumimoji="0" lang="en-US" sz="3600" b="1" i="0" u="none" strike="noStrike" kern="1200" cap="none" spc="0" normalizeH="0" noProof="0" dirty="0" smtClean="0">
                <a:ln>
                  <a:noFill/>
                </a:ln>
                <a:solidFill>
                  <a:srgbClr val="2A6EBB"/>
                </a:solidFill>
                <a:effectLst/>
                <a:uLnTx/>
                <a:uFillTx/>
                <a:latin typeface="+mj-lt"/>
                <a:ea typeface="+mj-ea"/>
                <a:cs typeface="+mj-cs"/>
              </a:rPr>
              <a:t> Million Ton</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TextBox 8"/>
          <p:cNvSpPr txBox="1"/>
          <p:nvPr/>
        </p:nvSpPr>
        <p:spPr>
          <a:xfrm>
            <a:off x="838200" y="1025009"/>
            <a:ext cx="7924800" cy="369332"/>
          </a:xfrm>
          <a:prstGeom prst="rect">
            <a:avLst/>
          </a:prstGeom>
          <a:noFill/>
        </p:spPr>
        <p:txBody>
          <a:bodyPr wrap="square" rtlCol="0">
            <a:spAutoFit/>
          </a:bodyPr>
          <a:lstStyle/>
          <a:p>
            <a:pPr algn="ctr"/>
            <a:r>
              <a:rPr lang="en-US" b="1" dirty="0" smtClean="0">
                <a:solidFill>
                  <a:srgbClr val="2A6EBB"/>
                </a:solidFill>
              </a:rPr>
              <a:t>http://ops.fhwa.dot.gov/freight/freight_analysis/faf/index.htm</a:t>
            </a:r>
            <a:endParaRPr lang="en-US" b="1" dirty="0">
              <a:solidFill>
                <a:srgbClr val="2A6EB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90600" y="1752600"/>
          <a:ext cx="7696200" cy="422116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1"/>
          <p:cNvSpPr>
            <a:spLocks noChangeArrowheads="1" noChangeShapeType="1"/>
          </p:cNvSpPr>
          <p:nvPr/>
        </p:nvSpPr>
        <p:spPr bwMode="auto">
          <a:xfrm>
            <a:off x="0" y="0"/>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Commodities in KY by $ Million</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9" name="TextBox 8"/>
          <p:cNvSpPr txBox="1"/>
          <p:nvPr/>
        </p:nvSpPr>
        <p:spPr>
          <a:xfrm>
            <a:off x="838200" y="1025009"/>
            <a:ext cx="7924800" cy="369332"/>
          </a:xfrm>
          <a:prstGeom prst="rect">
            <a:avLst/>
          </a:prstGeom>
          <a:noFill/>
        </p:spPr>
        <p:txBody>
          <a:bodyPr wrap="square" rtlCol="0">
            <a:spAutoFit/>
          </a:bodyPr>
          <a:lstStyle/>
          <a:p>
            <a:pPr algn="ctr"/>
            <a:r>
              <a:rPr lang="en-US" b="1" dirty="0" smtClean="0">
                <a:solidFill>
                  <a:srgbClr val="2A6EBB"/>
                </a:solidFill>
              </a:rPr>
              <a:t>http://ops.fhwa.dot.gov/freight/freight_analysis/faf/index.htm</a:t>
            </a:r>
            <a:endParaRPr lang="en-US" b="1" dirty="0">
              <a:solidFill>
                <a:srgbClr val="2A6EB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1371601" y="1524000"/>
            <a:ext cx="7239000" cy="5334000"/>
          </a:xfrm>
        </p:spPr>
        <p:txBody>
          <a:bodyPr>
            <a:normAutofit/>
          </a:bodyPr>
          <a:lstStyle/>
          <a:p>
            <a:pPr eaLnBrk="1" hangingPunct="1">
              <a:lnSpc>
                <a:spcPct val="80000"/>
              </a:lnSpc>
              <a:defRPr/>
            </a:pPr>
            <a:r>
              <a:rPr lang="en-US" sz="2400" dirty="0" smtClean="0"/>
              <a:t>Techniques to improve traffic flow:  </a:t>
            </a:r>
          </a:p>
          <a:p>
            <a:pPr lvl="1" eaLnBrk="1" hangingPunct="1">
              <a:lnSpc>
                <a:spcPct val="80000"/>
              </a:lnSpc>
              <a:defRPr/>
            </a:pPr>
            <a:r>
              <a:rPr lang="en-US" sz="2400" b="1" i="1" dirty="0" smtClean="0">
                <a:effectLst>
                  <a:outerShdw blurRad="38100" dist="38100" dir="2700000" algn="tl">
                    <a:srgbClr val="C0C0C0"/>
                  </a:outerShdw>
                </a:effectLst>
              </a:rPr>
              <a:t>Mobility Analysis, Ramp Metering, Travel Time, Access Management, Smart Growth, Roundabouts, and Congestion Management</a:t>
            </a:r>
            <a:r>
              <a:rPr lang="en-US" sz="2400" b="1" dirty="0" smtClean="0"/>
              <a:t>.</a:t>
            </a:r>
            <a:r>
              <a:rPr lang="en-US" sz="2400" dirty="0" smtClean="0"/>
              <a:t>  </a:t>
            </a:r>
          </a:p>
          <a:p>
            <a:pPr eaLnBrk="1" hangingPunct="1">
              <a:lnSpc>
                <a:spcPct val="80000"/>
              </a:lnSpc>
              <a:defRPr/>
            </a:pPr>
            <a:r>
              <a:rPr lang="en-US" sz="2400" dirty="0" smtClean="0"/>
              <a:t>These can be a paradigm shift for a community or a small tweak in the signal system</a:t>
            </a:r>
          </a:p>
          <a:p>
            <a:pPr eaLnBrk="1" hangingPunct="1">
              <a:lnSpc>
                <a:spcPct val="80000"/>
              </a:lnSpc>
              <a:defRPr/>
            </a:pPr>
            <a:r>
              <a:rPr lang="en-US" sz="2400" dirty="0" smtClean="0"/>
              <a:t>Move people and goods more efficiently</a:t>
            </a:r>
          </a:p>
          <a:p>
            <a:pPr eaLnBrk="1" hangingPunct="1">
              <a:lnSpc>
                <a:spcPct val="80000"/>
              </a:lnSpc>
              <a:defRPr/>
            </a:pPr>
            <a:r>
              <a:rPr lang="en-US" sz="2400" b="1" dirty="0" smtClean="0"/>
              <a:t>MAP-21</a:t>
            </a:r>
          </a:p>
          <a:p>
            <a:pPr marL="457200" lvl="1">
              <a:lnSpc>
                <a:spcPct val="80000"/>
              </a:lnSpc>
              <a:spcBef>
                <a:spcPts val="0"/>
              </a:spcBef>
              <a:defRPr/>
            </a:pPr>
            <a:r>
              <a:rPr lang="en-US" sz="2400" b="1" i="1" dirty="0" smtClean="0">
                <a:effectLst>
                  <a:outerShdw blurRad="38100" dist="38100" dir="2700000" algn="tl">
                    <a:srgbClr val="C0C0C0"/>
                  </a:outerShdw>
                </a:effectLst>
              </a:rPr>
              <a:t>Performance Measures</a:t>
            </a:r>
          </a:p>
          <a:p>
            <a:pPr lvl="1">
              <a:lnSpc>
                <a:spcPct val="80000"/>
              </a:lnSpc>
              <a:defRPr/>
            </a:pPr>
            <a:r>
              <a:rPr lang="en-US" sz="2400" b="1" i="1" dirty="0" smtClean="0">
                <a:effectLst>
                  <a:outerShdw blurRad="38100" dist="38100" dir="2700000" algn="tl">
                    <a:srgbClr val="C0C0C0"/>
                  </a:outerShdw>
                </a:effectLst>
              </a:rPr>
              <a:t>Travel Time and Delay</a:t>
            </a:r>
          </a:p>
          <a:p>
            <a:pPr lvl="2">
              <a:lnSpc>
                <a:spcPct val="80000"/>
              </a:lnSpc>
              <a:defRPr/>
            </a:pPr>
            <a:r>
              <a:rPr lang="en-US" sz="2000" b="1" i="1" dirty="0" smtClean="0">
                <a:effectLst>
                  <a:outerShdw blurRad="38100" dist="38100" dir="2700000" algn="tl">
                    <a:srgbClr val="C0C0C0"/>
                  </a:outerShdw>
                </a:effectLst>
              </a:rPr>
              <a:t>Personal </a:t>
            </a:r>
          </a:p>
          <a:p>
            <a:pPr lvl="2">
              <a:lnSpc>
                <a:spcPct val="80000"/>
              </a:lnSpc>
              <a:defRPr/>
            </a:pPr>
            <a:r>
              <a:rPr lang="en-US" sz="2000" b="1" i="1" dirty="0" smtClean="0">
                <a:effectLst>
                  <a:outerShdw blurRad="38100" dist="38100" dir="2700000" algn="tl">
                    <a:srgbClr val="C0C0C0"/>
                  </a:outerShdw>
                </a:effectLst>
              </a:rPr>
              <a:t>Commercial</a:t>
            </a:r>
          </a:p>
          <a:p>
            <a:pPr lvl="2">
              <a:lnSpc>
                <a:spcPct val="80000"/>
              </a:lnSpc>
              <a:defRPr/>
            </a:pPr>
            <a:endParaRPr lang="en-US" sz="2000" b="1" i="1" dirty="0" smtClean="0">
              <a:effectLst>
                <a:outerShdw blurRad="38100" dist="38100" dir="2700000" algn="tl">
                  <a:srgbClr val="C0C0C0"/>
                </a:outerShdw>
              </a:effectLst>
            </a:endParaRPr>
          </a:p>
          <a:p>
            <a:pPr eaLnBrk="1" hangingPunct="1">
              <a:lnSpc>
                <a:spcPct val="80000"/>
              </a:lnSpc>
              <a:buFontTx/>
              <a:buNone/>
              <a:defRPr/>
            </a:pPr>
            <a:endParaRPr lang="en-US" sz="2400" dirty="0" smtClean="0"/>
          </a:p>
        </p:txBody>
      </p:sp>
      <p:pic>
        <p:nvPicPr>
          <p:cNvPr id="20484" name="Picture 10" descr="C:\Documents and Settings\lynn.soporowski\Local Settings\Temporary Internet Files\Content.IE5\W1WZM1GH\MPj04423920000[1].jpg"/>
          <p:cNvPicPr>
            <a:picLocks noChangeAspect="1" noChangeArrowheads="1"/>
          </p:cNvPicPr>
          <p:nvPr/>
        </p:nvPicPr>
        <p:blipFill>
          <a:blip r:embed="rId3" cstate="print"/>
          <a:srcRect/>
          <a:stretch>
            <a:fillRect/>
          </a:stretch>
        </p:blipFill>
        <p:spPr bwMode="auto">
          <a:xfrm>
            <a:off x="5105400" y="3962400"/>
            <a:ext cx="3588283" cy="2590800"/>
          </a:xfrm>
          <a:prstGeom prst="rect">
            <a:avLst/>
          </a:prstGeom>
          <a:noFill/>
          <a:ln w="9525">
            <a:noFill/>
            <a:miter lim="800000"/>
            <a:headEnd/>
            <a:tailEnd/>
          </a:ln>
        </p:spPr>
      </p:pic>
      <p:sp>
        <p:nvSpPr>
          <p:cNvPr id="5"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Congestion</a:t>
            </a:r>
            <a:r>
              <a:rPr kumimoji="0" lang="en-US" sz="3600" b="1" i="0" u="none" strike="noStrike" kern="1200" cap="none" spc="0" normalizeH="0" noProof="0" dirty="0" smtClean="0">
                <a:ln>
                  <a:noFill/>
                </a:ln>
                <a:solidFill>
                  <a:srgbClr val="2A6EBB"/>
                </a:solidFill>
                <a:effectLst/>
                <a:uLnTx/>
                <a:uFillTx/>
                <a:latin typeface="+mj-lt"/>
                <a:ea typeface="+mj-ea"/>
                <a:cs typeface="+mj-cs"/>
              </a:rPr>
              <a:t> Management</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7_6_2005_8_hour_ozone"/>
          <p:cNvPicPr>
            <a:picLocks noChangeAspect="1" noChangeArrowheads="1"/>
          </p:cNvPicPr>
          <p:nvPr/>
        </p:nvPicPr>
        <p:blipFill>
          <a:blip r:embed="rId3" cstate="print"/>
          <a:srcRect/>
          <a:stretch>
            <a:fillRect/>
          </a:stretch>
        </p:blipFill>
        <p:spPr bwMode="auto">
          <a:xfrm>
            <a:off x="4495800" y="1676400"/>
            <a:ext cx="4388853" cy="3733800"/>
          </a:xfrm>
          <a:prstGeom prst="rect">
            <a:avLst/>
          </a:prstGeom>
          <a:noFill/>
          <a:ln w="9525">
            <a:noFill/>
            <a:miter lim="800000"/>
            <a:headEnd/>
            <a:tailEnd/>
          </a:ln>
        </p:spPr>
      </p:pic>
      <p:sp>
        <p:nvSpPr>
          <p:cNvPr id="53252" name="Rectangle 4"/>
          <p:cNvSpPr>
            <a:spLocks noGrp="1" noChangeArrowheads="1"/>
          </p:cNvSpPr>
          <p:nvPr>
            <p:ph type="body" idx="1"/>
          </p:nvPr>
        </p:nvSpPr>
        <p:spPr>
          <a:xfrm>
            <a:off x="1447800" y="1600200"/>
            <a:ext cx="3048000" cy="5029200"/>
          </a:xfrm>
        </p:spPr>
        <p:txBody>
          <a:bodyPr>
            <a:normAutofit/>
          </a:bodyPr>
          <a:lstStyle/>
          <a:p>
            <a:pPr eaLnBrk="1" hangingPunct="1">
              <a:defRPr/>
            </a:pPr>
            <a:r>
              <a:rPr lang="en-US" sz="2400" dirty="0" smtClean="0"/>
              <a:t>Projects must be analyzed to see how they affect </a:t>
            </a:r>
            <a:r>
              <a:rPr lang="en-US" sz="2400" b="1" dirty="0" smtClean="0">
                <a:effectLst>
                  <a:outerShdw blurRad="38100" dist="38100" dir="2700000" algn="tl">
                    <a:srgbClr val="C0C0C0"/>
                  </a:outerShdw>
                </a:effectLst>
              </a:rPr>
              <a:t>regional</a:t>
            </a:r>
            <a:r>
              <a:rPr lang="en-US" sz="2400" dirty="0" smtClean="0"/>
              <a:t> air quality.  </a:t>
            </a:r>
          </a:p>
          <a:p>
            <a:pPr eaLnBrk="1" hangingPunct="1">
              <a:defRPr/>
            </a:pPr>
            <a:r>
              <a:rPr lang="en-US" sz="2400" dirty="0" smtClean="0"/>
              <a:t>All projects/change must be evaluated </a:t>
            </a:r>
            <a:r>
              <a:rPr lang="en-US" sz="2400" b="1" dirty="0" smtClean="0">
                <a:effectLst>
                  <a:outerShdw blurRad="38100" dist="38100" dir="2700000" algn="tl">
                    <a:srgbClr val="C0C0C0"/>
                  </a:outerShdw>
                </a:effectLst>
              </a:rPr>
              <a:t>BEFORE</a:t>
            </a:r>
            <a:r>
              <a:rPr lang="en-US" sz="2400" dirty="0" smtClean="0">
                <a:effectLst>
                  <a:outerShdw blurRad="38100" dist="38100" dir="2700000" algn="tl">
                    <a:srgbClr val="C0C0C0"/>
                  </a:outerShdw>
                </a:effectLst>
              </a:rPr>
              <a:t> </a:t>
            </a:r>
            <a:r>
              <a:rPr lang="en-US" sz="2400" dirty="0" smtClean="0"/>
              <a:t>federal funds can be used.  </a:t>
            </a:r>
          </a:p>
          <a:p>
            <a:pPr eaLnBrk="1" hangingPunct="1">
              <a:defRPr/>
            </a:pPr>
            <a:endParaRPr lang="en-US" sz="2400" dirty="0" smtClean="0"/>
          </a:p>
        </p:txBody>
      </p:sp>
      <p:sp>
        <p:nvSpPr>
          <p:cNvPr id="5" name="Rectangle 1"/>
          <p:cNvSpPr>
            <a:spLocks noChangeArrowheads="1" noChangeShapeType="1"/>
          </p:cNvSpPr>
          <p:nvPr/>
        </p:nvSpPr>
        <p:spPr bwMode="auto">
          <a:xfrm>
            <a:off x="0" y="0"/>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Air Quality ~ Ozone - Smog</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1524000" y="1524000"/>
            <a:ext cx="4724400" cy="4525963"/>
          </a:xfrm>
        </p:spPr>
        <p:txBody>
          <a:bodyPr>
            <a:normAutofit/>
          </a:bodyPr>
          <a:lstStyle/>
          <a:p>
            <a:pPr eaLnBrk="1" hangingPunct="1">
              <a:lnSpc>
                <a:spcPct val="90000"/>
              </a:lnSpc>
              <a:defRPr/>
            </a:pPr>
            <a:r>
              <a:rPr lang="en-US" sz="2400" dirty="0" smtClean="0"/>
              <a:t>Five Transportation Pollutants</a:t>
            </a:r>
          </a:p>
          <a:p>
            <a:pPr lvl="1" eaLnBrk="1" hangingPunct="1">
              <a:lnSpc>
                <a:spcPct val="90000"/>
              </a:lnSpc>
              <a:defRPr/>
            </a:pPr>
            <a:r>
              <a:rPr lang="en-US" sz="2400" b="1" dirty="0" smtClean="0">
                <a:effectLst>
                  <a:outerShdw blurRad="38100" dist="38100" dir="2700000" algn="tl">
                    <a:srgbClr val="C0C0C0"/>
                  </a:outerShdw>
                </a:effectLst>
              </a:rPr>
              <a:t>O3 ~ Ground Level Ozone</a:t>
            </a:r>
          </a:p>
          <a:p>
            <a:pPr lvl="2" eaLnBrk="1" hangingPunct="1">
              <a:lnSpc>
                <a:spcPct val="90000"/>
              </a:lnSpc>
              <a:defRPr/>
            </a:pPr>
            <a:r>
              <a:rPr lang="en-US" b="1" dirty="0" smtClean="0">
                <a:effectLst>
                  <a:outerShdw blurRad="38100" dist="38100" dir="2700000" algn="tl">
                    <a:srgbClr val="C0C0C0"/>
                  </a:outerShdw>
                </a:effectLst>
              </a:rPr>
              <a:t>NOX</a:t>
            </a:r>
          </a:p>
          <a:p>
            <a:pPr lvl="2" eaLnBrk="1" hangingPunct="1">
              <a:lnSpc>
                <a:spcPct val="90000"/>
              </a:lnSpc>
              <a:defRPr/>
            </a:pPr>
            <a:r>
              <a:rPr lang="en-US" b="1" dirty="0" smtClean="0">
                <a:effectLst>
                  <a:outerShdw blurRad="38100" dist="38100" dir="2700000" algn="tl">
                    <a:srgbClr val="C0C0C0"/>
                  </a:outerShdw>
                </a:effectLst>
              </a:rPr>
              <a:t>VOC  or  HC</a:t>
            </a:r>
          </a:p>
          <a:p>
            <a:pPr lvl="1" eaLnBrk="1" hangingPunct="1">
              <a:lnSpc>
                <a:spcPct val="90000"/>
              </a:lnSpc>
              <a:defRPr/>
            </a:pPr>
            <a:r>
              <a:rPr lang="en-US" sz="2400" b="1" dirty="0" smtClean="0">
                <a:effectLst>
                  <a:outerShdw blurRad="38100" dist="38100" dir="2700000" algn="tl">
                    <a:srgbClr val="C0C0C0"/>
                  </a:outerShdw>
                </a:effectLst>
              </a:rPr>
              <a:t>Particulate Matter</a:t>
            </a:r>
          </a:p>
          <a:p>
            <a:pPr lvl="2" eaLnBrk="1" hangingPunct="1">
              <a:lnSpc>
                <a:spcPct val="90000"/>
              </a:lnSpc>
              <a:defRPr/>
            </a:pPr>
            <a:r>
              <a:rPr lang="en-US" b="1" dirty="0" smtClean="0">
                <a:effectLst>
                  <a:outerShdw blurRad="38100" dist="38100" dir="2700000" algn="tl">
                    <a:srgbClr val="C0C0C0"/>
                  </a:outerShdw>
                </a:effectLst>
              </a:rPr>
              <a:t>PM2.5</a:t>
            </a:r>
          </a:p>
          <a:p>
            <a:pPr lvl="2" eaLnBrk="1" hangingPunct="1">
              <a:lnSpc>
                <a:spcPct val="90000"/>
              </a:lnSpc>
              <a:defRPr/>
            </a:pPr>
            <a:r>
              <a:rPr lang="en-US" dirty="0" smtClean="0"/>
              <a:t>PM 10 </a:t>
            </a:r>
          </a:p>
          <a:p>
            <a:pPr lvl="1" eaLnBrk="1" hangingPunct="1">
              <a:lnSpc>
                <a:spcPct val="90000"/>
              </a:lnSpc>
              <a:defRPr/>
            </a:pPr>
            <a:r>
              <a:rPr lang="en-US" sz="2400" dirty="0" smtClean="0"/>
              <a:t>CO ~ Carbon Monoxide</a:t>
            </a:r>
          </a:p>
          <a:p>
            <a:pPr lvl="1" eaLnBrk="1" hangingPunct="1">
              <a:lnSpc>
                <a:spcPct val="90000"/>
              </a:lnSpc>
              <a:defRPr/>
            </a:pPr>
            <a:r>
              <a:rPr lang="en-US" sz="2400" dirty="0" smtClean="0"/>
              <a:t>SO2 ~ Sulfur Dioxide</a:t>
            </a:r>
          </a:p>
          <a:p>
            <a:pPr lvl="1" eaLnBrk="1" hangingPunct="1">
              <a:lnSpc>
                <a:spcPct val="90000"/>
              </a:lnSpc>
              <a:defRPr/>
            </a:pPr>
            <a:r>
              <a:rPr lang="en-US" sz="2400" dirty="0" err="1" smtClean="0"/>
              <a:t>Pb</a:t>
            </a:r>
            <a:r>
              <a:rPr lang="en-US" sz="2400" dirty="0" smtClean="0"/>
              <a:t> ~ Lead</a:t>
            </a:r>
          </a:p>
        </p:txBody>
      </p:sp>
      <p:pic>
        <p:nvPicPr>
          <p:cNvPr id="21508" name="Picture 4" descr="j0104564"/>
          <p:cNvPicPr>
            <a:picLocks noChangeAspect="1" noChangeArrowheads="1"/>
          </p:cNvPicPr>
          <p:nvPr/>
        </p:nvPicPr>
        <p:blipFill>
          <a:blip r:embed="rId3" cstate="print"/>
          <a:srcRect/>
          <a:stretch>
            <a:fillRect/>
          </a:stretch>
        </p:blipFill>
        <p:spPr bwMode="auto">
          <a:xfrm>
            <a:off x="5591175" y="2209800"/>
            <a:ext cx="3460750" cy="3562350"/>
          </a:xfrm>
          <a:prstGeom prst="rect">
            <a:avLst/>
          </a:prstGeom>
          <a:noFill/>
          <a:ln w="9525">
            <a:noFill/>
            <a:miter lim="800000"/>
            <a:headEnd/>
            <a:tailEnd/>
          </a:ln>
        </p:spPr>
      </p:pic>
      <p:sp>
        <p:nvSpPr>
          <p:cNvPr id="5"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Air Quality</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m compare"/>
          <p:cNvPicPr>
            <a:picLocks noChangeAspect="1" noChangeArrowheads="1"/>
          </p:cNvPicPr>
          <p:nvPr/>
        </p:nvPicPr>
        <p:blipFill>
          <a:blip r:embed="rId3" cstate="print"/>
          <a:srcRect/>
          <a:stretch>
            <a:fillRect/>
          </a:stretch>
        </p:blipFill>
        <p:spPr bwMode="auto">
          <a:xfrm>
            <a:off x="1676400" y="1600200"/>
            <a:ext cx="6858000" cy="4929187"/>
          </a:xfrm>
          <a:prstGeom prst="rect">
            <a:avLst/>
          </a:prstGeom>
          <a:noFill/>
          <a:ln w="9525">
            <a:noFill/>
            <a:miter lim="800000"/>
            <a:headEnd/>
            <a:tailEnd/>
          </a:ln>
        </p:spPr>
      </p:pic>
      <p:sp>
        <p:nvSpPr>
          <p:cNvPr id="4"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Air Quality – PM2.5 Fine Particulate</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1447800" y="1447800"/>
            <a:ext cx="7896225" cy="4672026"/>
          </a:xfrm>
          <a:prstGeom prst="rect">
            <a:avLst/>
          </a:prstGeom>
          <a:noFill/>
          <a:ln w="9525">
            <a:noFill/>
            <a:miter lim="800000"/>
            <a:headEnd/>
            <a:tailEnd/>
          </a:ln>
        </p:spPr>
        <p:txBody>
          <a:bodyPr wrap="square" lIns="91418" tIns="45709" rIns="91418" bIns="45709">
            <a:spAutoFit/>
          </a:bodyPr>
          <a:lstStyle/>
          <a:p>
            <a:pPr marL="409575" indent="-409575" algn="l">
              <a:lnSpc>
                <a:spcPct val="90000"/>
              </a:lnSpc>
              <a:spcBef>
                <a:spcPct val="20000"/>
              </a:spcBef>
              <a:buFont typeface="Wingdings" pitchFamily="2" charset="2"/>
              <a:buChar char="§"/>
            </a:pPr>
            <a:r>
              <a:rPr lang="en-US" sz="2400" dirty="0">
                <a:solidFill>
                  <a:schemeClr val="tx1"/>
                </a:solidFill>
              </a:rPr>
              <a:t>Use the </a:t>
            </a:r>
            <a:r>
              <a:rPr lang="en-US" sz="2400" dirty="0" smtClean="0">
                <a:solidFill>
                  <a:schemeClr val="tx1"/>
                </a:solidFill>
              </a:rPr>
              <a:t>collected data, </a:t>
            </a:r>
            <a:r>
              <a:rPr lang="en-US" sz="2400" dirty="0">
                <a:solidFill>
                  <a:schemeClr val="tx1"/>
                </a:solidFill>
              </a:rPr>
              <a:t>trend analysis, and computer models to predict </a:t>
            </a:r>
            <a:r>
              <a:rPr lang="en-US" sz="2400" b="1" dirty="0">
                <a:solidFill>
                  <a:schemeClr val="tx1"/>
                </a:solidFill>
                <a:effectLst>
                  <a:outerShdw blurRad="38100" dist="38100" dir="2700000" algn="tl">
                    <a:srgbClr val="000000">
                      <a:alpha val="43137"/>
                    </a:srgbClr>
                  </a:outerShdw>
                </a:effectLst>
              </a:rPr>
              <a:t>present and future </a:t>
            </a:r>
            <a:r>
              <a:rPr lang="en-US" sz="2400" dirty="0">
                <a:solidFill>
                  <a:schemeClr val="tx1"/>
                </a:solidFill>
              </a:rPr>
              <a:t>traffic.  </a:t>
            </a:r>
          </a:p>
          <a:p>
            <a:pPr marL="409575" indent="-409575" algn="l">
              <a:lnSpc>
                <a:spcPct val="90000"/>
              </a:lnSpc>
              <a:spcBef>
                <a:spcPct val="20000"/>
              </a:spcBef>
              <a:buFont typeface="Wingdings" pitchFamily="2" charset="2"/>
              <a:buChar char="§"/>
            </a:pPr>
            <a:r>
              <a:rPr lang="en-US" sz="2400" dirty="0">
                <a:solidFill>
                  <a:schemeClr val="tx1"/>
                </a:solidFill>
              </a:rPr>
              <a:t>Data includes traffic counts, land use, width of lane, number of lanes, speed limit, driving speed, population, employment, and number of housing units ….</a:t>
            </a:r>
          </a:p>
          <a:p>
            <a:pPr marL="409575" indent="-409575" algn="l">
              <a:lnSpc>
                <a:spcPct val="90000"/>
              </a:lnSpc>
              <a:spcBef>
                <a:spcPct val="20000"/>
              </a:spcBef>
              <a:buFont typeface="Wingdings" pitchFamily="2" charset="2"/>
              <a:buChar char="§"/>
            </a:pPr>
            <a:r>
              <a:rPr lang="en-US" sz="2400" dirty="0">
                <a:solidFill>
                  <a:schemeClr val="tx1"/>
                </a:solidFill>
              </a:rPr>
              <a:t>Forecasting Reports include:</a:t>
            </a:r>
          </a:p>
          <a:p>
            <a:pPr marL="868363" lvl="1" indent="-411163" algn="l">
              <a:lnSpc>
                <a:spcPct val="90000"/>
              </a:lnSpc>
              <a:spcBef>
                <a:spcPct val="20000"/>
              </a:spcBef>
              <a:buFont typeface="Wingdings" pitchFamily="2" charset="2"/>
              <a:buChar char="§"/>
            </a:pPr>
            <a:r>
              <a:rPr lang="en-US" sz="2400" dirty="0">
                <a:solidFill>
                  <a:schemeClr val="tx1"/>
                </a:solidFill>
              </a:rPr>
              <a:t>ADT</a:t>
            </a:r>
          </a:p>
          <a:p>
            <a:pPr marL="868363" lvl="1" indent="-411163" algn="l">
              <a:lnSpc>
                <a:spcPct val="90000"/>
              </a:lnSpc>
              <a:spcBef>
                <a:spcPct val="20000"/>
              </a:spcBef>
              <a:buFont typeface="Wingdings" pitchFamily="2" charset="2"/>
              <a:buChar char="§"/>
            </a:pPr>
            <a:r>
              <a:rPr lang="en-US" sz="2400" dirty="0">
                <a:solidFill>
                  <a:schemeClr val="tx1"/>
                </a:solidFill>
              </a:rPr>
              <a:t>DHV</a:t>
            </a:r>
          </a:p>
          <a:p>
            <a:pPr marL="868363" lvl="1" indent="-411163" algn="l">
              <a:lnSpc>
                <a:spcPct val="90000"/>
              </a:lnSpc>
              <a:spcBef>
                <a:spcPct val="20000"/>
              </a:spcBef>
              <a:buFont typeface="Wingdings" pitchFamily="2" charset="2"/>
              <a:buChar char="§"/>
            </a:pPr>
            <a:r>
              <a:rPr lang="en-US" sz="2400" dirty="0">
                <a:solidFill>
                  <a:schemeClr val="tx1"/>
                </a:solidFill>
              </a:rPr>
              <a:t>AM / PM Peak</a:t>
            </a:r>
          </a:p>
          <a:p>
            <a:pPr marL="868363" lvl="1" indent="-411163" algn="l">
              <a:lnSpc>
                <a:spcPct val="90000"/>
              </a:lnSpc>
              <a:spcBef>
                <a:spcPct val="20000"/>
              </a:spcBef>
              <a:buFont typeface="Wingdings" pitchFamily="2" charset="2"/>
              <a:buChar char="§"/>
            </a:pPr>
            <a:r>
              <a:rPr lang="en-US" sz="2400" dirty="0">
                <a:solidFill>
                  <a:schemeClr val="tx1"/>
                </a:solidFill>
              </a:rPr>
              <a:t>Truck %</a:t>
            </a:r>
          </a:p>
          <a:p>
            <a:pPr marL="868363" lvl="1" indent="-411163" algn="l">
              <a:lnSpc>
                <a:spcPct val="90000"/>
              </a:lnSpc>
              <a:spcBef>
                <a:spcPct val="20000"/>
              </a:spcBef>
              <a:buFont typeface="Wingdings" pitchFamily="2" charset="2"/>
              <a:buChar char="§"/>
            </a:pPr>
            <a:r>
              <a:rPr lang="en-US" sz="2400" dirty="0">
                <a:solidFill>
                  <a:schemeClr val="tx1"/>
                </a:solidFill>
              </a:rPr>
              <a:t>ESAL</a:t>
            </a:r>
          </a:p>
          <a:p>
            <a:pPr marL="868363" lvl="1" indent="-411163" algn="l">
              <a:lnSpc>
                <a:spcPct val="90000"/>
              </a:lnSpc>
              <a:spcBef>
                <a:spcPct val="20000"/>
              </a:spcBef>
              <a:buFont typeface="Wingdings" pitchFamily="2" charset="2"/>
              <a:buChar char="§"/>
            </a:pPr>
            <a:r>
              <a:rPr lang="en-US" sz="2400" dirty="0">
                <a:solidFill>
                  <a:schemeClr val="tx1"/>
                </a:solidFill>
              </a:rPr>
              <a:t>Turning Movement Analysis.</a:t>
            </a:r>
          </a:p>
        </p:txBody>
      </p:sp>
      <p:pic>
        <p:nvPicPr>
          <p:cNvPr id="24580" name="Picture 4" descr="sy00060_[1]"/>
          <p:cNvPicPr>
            <a:picLocks noChangeAspect="1" noChangeArrowheads="1"/>
          </p:cNvPicPr>
          <p:nvPr/>
        </p:nvPicPr>
        <p:blipFill>
          <a:blip r:embed="rId3" cstate="print"/>
          <a:srcRect/>
          <a:stretch>
            <a:fillRect/>
          </a:stretch>
        </p:blipFill>
        <p:spPr bwMode="auto">
          <a:xfrm>
            <a:off x="5638801" y="3276600"/>
            <a:ext cx="3140347" cy="3200400"/>
          </a:xfrm>
          <a:prstGeom prst="rect">
            <a:avLst/>
          </a:prstGeom>
          <a:noFill/>
          <a:ln w="9525">
            <a:noFill/>
            <a:miter lim="800000"/>
            <a:headEnd/>
            <a:tailEnd/>
          </a:ln>
        </p:spPr>
      </p:pic>
      <p:sp>
        <p:nvSpPr>
          <p:cNvPr id="6"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Traffic Forecasting</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9"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
        <p:nvSpPr>
          <p:cNvPr id="12" name="TextBox 11"/>
          <p:cNvSpPr txBox="1"/>
          <p:nvPr/>
        </p:nvSpPr>
        <p:spPr>
          <a:xfrm>
            <a:off x="838200" y="1025009"/>
            <a:ext cx="7924800" cy="369332"/>
          </a:xfrm>
          <a:prstGeom prst="rect">
            <a:avLst/>
          </a:prstGeom>
          <a:noFill/>
        </p:spPr>
        <p:txBody>
          <a:bodyPr wrap="square" rtlCol="0">
            <a:spAutoFit/>
          </a:bodyPr>
          <a:lstStyle/>
          <a:p>
            <a:pPr algn="ctr"/>
            <a:r>
              <a:rPr lang="en-US" b="1" dirty="0" smtClean="0">
                <a:solidFill>
                  <a:srgbClr val="2A6EBB"/>
                </a:solidFill>
              </a:rPr>
              <a:t>http://transportation.ky.gov/Planning/Pages/Traffic-Forecasting.aspx</a:t>
            </a:r>
            <a:endParaRPr lang="en-US" b="1" dirty="0">
              <a:solidFill>
                <a:srgbClr val="2A6EB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
          <p:cNvSpPr txBox="1">
            <a:spLocks noChangeArrowheads="1"/>
          </p:cNvSpPr>
          <p:nvPr/>
        </p:nvSpPr>
        <p:spPr>
          <a:xfrm>
            <a:off x="762000" y="381000"/>
            <a:ext cx="7543800" cy="457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147"/>
                </a:solidFill>
                <a:effectLst/>
                <a:uLnTx/>
                <a:uFillTx/>
                <a:latin typeface="+mj-lt"/>
                <a:ea typeface="+mj-ea"/>
                <a:cs typeface="+mj-cs"/>
              </a:rPr>
              <a:t>Metropolitan Planning Organizations</a:t>
            </a:r>
            <a:r>
              <a:rPr kumimoji="0" lang="en-US" sz="3600" b="1" i="0" u="none" strike="noStrike" kern="1200" cap="none" spc="0" normalizeH="0" noProof="0" dirty="0" smtClean="0">
                <a:ln>
                  <a:noFill/>
                </a:ln>
                <a:solidFill>
                  <a:srgbClr val="002147"/>
                </a:solidFill>
                <a:effectLst/>
                <a:uLnTx/>
                <a:uFillTx/>
                <a:latin typeface="+mj-lt"/>
                <a:ea typeface="+mj-ea"/>
                <a:cs typeface="+mj-cs"/>
              </a:rPr>
              <a:t> (MPOs)</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pic>
        <p:nvPicPr>
          <p:cNvPr id="7" name="Picture 2" descr="MPO_Planning_Boundaries_2005"/>
          <p:cNvPicPr>
            <a:picLocks noChangeAspect="1" noChangeArrowheads="1"/>
          </p:cNvPicPr>
          <p:nvPr/>
        </p:nvPicPr>
        <p:blipFill>
          <a:blip r:embed="rId3" cstate="print"/>
          <a:srcRect/>
          <a:stretch>
            <a:fillRect/>
          </a:stretch>
        </p:blipFill>
        <p:spPr bwMode="auto">
          <a:xfrm>
            <a:off x="1752600" y="1676400"/>
            <a:ext cx="6858000" cy="4307986"/>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2964050" y="2667000"/>
            <a:ext cx="6179950" cy="4191000"/>
          </a:xfrm>
          <a:prstGeom prst="rect">
            <a:avLst/>
          </a:prstGeom>
          <a:noFill/>
          <a:ln w="9525">
            <a:noFill/>
            <a:miter lim="800000"/>
            <a:headEnd/>
            <a:tailEnd/>
          </a:ln>
        </p:spPr>
      </p:pic>
      <p:sp>
        <p:nvSpPr>
          <p:cNvPr id="26628" name="Rectangle 4"/>
          <p:cNvSpPr>
            <a:spLocks noGrp="1" noChangeArrowheads="1"/>
          </p:cNvSpPr>
          <p:nvPr>
            <p:ph type="body" idx="1"/>
          </p:nvPr>
        </p:nvSpPr>
        <p:spPr>
          <a:xfrm>
            <a:off x="1447800" y="1600200"/>
            <a:ext cx="3886199" cy="4572000"/>
          </a:xfrm>
        </p:spPr>
        <p:txBody>
          <a:bodyPr>
            <a:normAutofit/>
          </a:bodyPr>
          <a:lstStyle/>
          <a:p>
            <a:pPr eaLnBrk="1" hangingPunct="1">
              <a:buFont typeface="Wingdings" pitchFamily="2" charset="2"/>
              <a:buChar char="ü"/>
            </a:pPr>
            <a:r>
              <a:rPr lang="en-US" sz="2400" dirty="0" smtClean="0"/>
              <a:t>How much traffic is on a road today and in the future?</a:t>
            </a:r>
          </a:p>
          <a:p>
            <a:pPr eaLnBrk="1" hangingPunct="1">
              <a:buFont typeface="Wingdings" pitchFamily="2" charset="2"/>
              <a:buChar char="ü"/>
            </a:pPr>
            <a:r>
              <a:rPr lang="en-US" sz="2400" dirty="0" smtClean="0"/>
              <a:t>What happens if we add a bypass or close a road??  </a:t>
            </a:r>
          </a:p>
          <a:p>
            <a:pPr eaLnBrk="1" hangingPunct="1">
              <a:buFont typeface="Wingdings" pitchFamily="2" charset="2"/>
              <a:buNone/>
            </a:pPr>
            <a:r>
              <a:rPr lang="en-US" sz="2400" dirty="0" smtClean="0"/>
              <a:t> </a:t>
            </a:r>
          </a:p>
        </p:txBody>
      </p:sp>
      <p:sp>
        <p:nvSpPr>
          <p:cNvPr id="5"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Traffic Modeling</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travelmodelmapforslide"/>
          <p:cNvPicPr>
            <a:picLocks noGrp="1" noChangeAspect="1" noChangeArrowheads="1"/>
          </p:cNvPicPr>
          <p:nvPr>
            <p:ph idx="1"/>
          </p:nvPr>
        </p:nvPicPr>
        <p:blipFill>
          <a:blip r:embed="rId3" cstate="print"/>
          <a:srcRect/>
          <a:stretch>
            <a:fillRect/>
          </a:stretch>
        </p:blipFill>
        <p:spPr>
          <a:xfrm>
            <a:off x="1295400" y="3581400"/>
            <a:ext cx="5257800" cy="4062846"/>
          </a:xfrm>
        </p:spPr>
      </p:pic>
      <p:pic>
        <p:nvPicPr>
          <p:cNvPr id="25604" name="Picture 4" descr="National_Network.jpg"/>
          <p:cNvPicPr>
            <a:picLocks noChangeAspect="1"/>
          </p:cNvPicPr>
          <p:nvPr/>
        </p:nvPicPr>
        <p:blipFill>
          <a:blip r:embed="rId4" cstate="print"/>
          <a:srcRect/>
          <a:stretch>
            <a:fillRect/>
          </a:stretch>
        </p:blipFill>
        <p:spPr bwMode="auto">
          <a:xfrm>
            <a:off x="4114800" y="1600200"/>
            <a:ext cx="5261126" cy="2875842"/>
          </a:xfrm>
          <a:prstGeom prst="rect">
            <a:avLst/>
          </a:prstGeom>
          <a:noFill/>
          <a:ln w="9525">
            <a:noFill/>
            <a:miter lim="800000"/>
            <a:headEnd/>
            <a:tailEnd/>
          </a:ln>
        </p:spPr>
      </p:pic>
      <p:sp>
        <p:nvSpPr>
          <p:cNvPr id="5" name="Rectangle 1"/>
          <p:cNvSpPr>
            <a:spLocks noChangeArrowheads="1" noChangeShapeType="1"/>
          </p:cNvSpPr>
          <p:nvPr/>
        </p:nvSpPr>
        <p:spPr bwMode="auto">
          <a:xfrm>
            <a:off x="1" y="1"/>
            <a:ext cx="1371600" cy="6857999"/>
          </a:xfrm>
          <a:prstGeom prst="rect">
            <a:avLst/>
          </a:prstGeom>
          <a:solidFill>
            <a:srgbClr val="2A6EBB"/>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2A6EBB"/>
                </a:solidFill>
                <a:effectLst/>
                <a:uLnTx/>
                <a:uFillTx/>
                <a:latin typeface="+mj-lt"/>
                <a:ea typeface="+mj-ea"/>
                <a:cs typeface="+mj-cs"/>
              </a:rPr>
              <a:t>Traffic Modeling</a:t>
            </a:r>
            <a:endParaRPr kumimoji="0" lang="en-US" sz="2700" b="0" i="0" u="sng" strike="noStrike" kern="1200" cap="none" spc="0" normalizeH="0" baseline="0" noProof="0" dirty="0" smtClean="0">
              <a:ln>
                <a:noFill/>
              </a:ln>
              <a:solidFill>
                <a:srgbClr val="2A6EBB"/>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A5ACA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descr="1.JPG"/>
          <p:cNvPicPr>
            <a:picLocks noGrp="1" noChangeAspect="1"/>
          </p:cNvPicPr>
          <p:nvPr>
            <p:ph idx="1"/>
          </p:nvPr>
        </p:nvPicPr>
        <p:blipFill>
          <a:blip r:embed="rId3" cstate="print"/>
          <a:srcRect/>
          <a:stretch>
            <a:fillRect/>
          </a:stretch>
        </p:blipFill>
        <p:spPr>
          <a:xfrm>
            <a:off x="1676400" y="1447800"/>
            <a:ext cx="6858000" cy="5110948"/>
          </a:xfrm>
        </p:spPr>
      </p:pic>
      <p:sp>
        <p:nvSpPr>
          <p:cNvPr id="3" name="Rectangle 1"/>
          <p:cNvSpPr>
            <a:spLocks noChangeArrowheads="1" noChangeShapeType="1"/>
          </p:cNvSpPr>
          <p:nvPr/>
        </p:nvSpPr>
        <p:spPr bwMode="auto">
          <a:xfrm>
            <a:off x="1" y="1"/>
            <a:ext cx="1371600" cy="6857999"/>
          </a:xfrm>
          <a:prstGeom prst="rect">
            <a:avLst/>
          </a:prstGeom>
          <a:solidFill>
            <a:srgbClr val="660000"/>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Rectangle 2"/>
          <p:cNvSpPr>
            <a:spLocks noGrp="1" noChangeArrowheads="1"/>
          </p:cNvSpPr>
          <p:nvPr>
            <p:ph type="title"/>
          </p:nvPr>
        </p:nvSpPr>
        <p:spPr>
          <a:xfrm>
            <a:off x="762000" y="381000"/>
            <a:ext cx="7543800" cy="457200"/>
          </a:xfrm>
        </p:spPr>
        <p:txBody>
          <a:bodyPr>
            <a:normAutofit fontScale="90000"/>
          </a:bodyPr>
          <a:lstStyle/>
          <a:p>
            <a:pPr algn="l"/>
            <a:r>
              <a:rPr lang="en-US" sz="3600" b="1" dirty="0" smtClean="0">
                <a:solidFill>
                  <a:srgbClr val="660000"/>
                </a:solidFill>
              </a:rPr>
              <a:t>KYTC Division of Planning</a:t>
            </a:r>
            <a:endParaRPr lang="en-US" sz="2700" u="sng" dirty="0" smtClean="0"/>
          </a:p>
        </p:txBody>
      </p:sp>
      <p:sp>
        <p:nvSpPr>
          <p:cNvPr id="6" name="AutoShape 3"/>
          <p:cNvSpPr>
            <a:spLocks noChangeArrowheads="1" noChangeShapeType="1"/>
          </p:cNvSpPr>
          <p:nvPr/>
        </p:nvSpPr>
        <p:spPr bwMode="auto">
          <a:xfrm>
            <a:off x="838200" y="1066800"/>
            <a:ext cx="7924800" cy="285750"/>
          </a:xfrm>
          <a:prstGeom prst="roundRect">
            <a:avLst>
              <a:gd name="adj" fmla="val 50000"/>
            </a:avLst>
          </a:prstGeom>
          <a:solidFill>
            <a:srgbClr val="BFBFBF"/>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body" idx="1"/>
          </p:nvPr>
        </p:nvSpPr>
        <p:spPr>
          <a:xfrm>
            <a:off x="1371600" y="1447800"/>
            <a:ext cx="7772400" cy="4343400"/>
          </a:xfrm>
          <a:noFill/>
          <a:ln/>
        </p:spPr>
        <p:txBody>
          <a:bodyPr/>
          <a:lstStyle/>
          <a:p>
            <a:pPr>
              <a:lnSpc>
                <a:spcPct val="90000"/>
              </a:lnSpc>
            </a:pPr>
            <a:r>
              <a:rPr lang="en-US" sz="3300" dirty="0"/>
              <a:t>Examine existing conditions - Data</a:t>
            </a:r>
          </a:p>
          <a:p>
            <a:pPr>
              <a:lnSpc>
                <a:spcPct val="90000"/>
              </a:lnSpc>
            </a:pPr>
            <a:r>
              <a:rPr lang="en-US" sz="3300" dirty="0"/>
              <a:t>Define Purpose and Need </a:t>
            </a:r>
          </a:p>
          <a:p>
            <a:pPr>
              <a:lnSpc>
                <a:spcPct val="90000"/>
              </a:lnSpc>
            </a:pPr>
            <a:r>
              <a:rPr lang="en-US" sz="3300" dirty="0"/>
              <a:t>Identify project termini</a:t>
            </a:r>
          </a:p>
          <a:p>
            <a:pPr>
              <a:lnSpc>
                <a:spcPct val="90000"/>
              </a:lnSpc>
            </a:pPr>
            <a:r>
              <a:rPr lang="en-US" sz="3300" dirty="0"/>
              <a:t>Identify known environmental concerns</a:t>
            </a:r>
          </a:p>
          <a:p>
            <a:pPr>
              <a:lnSpc>
                <a:spcPct val="90000"/>
              </a:lnSpc>
            </a:pPr>
            <a:r>
              <a:rPr lang="en-US" sz="3300" dirty="0"/>
              <a:t>Involve public officials, government agencies, other stakeholders, and the public</a:t>
            </a:r>
          </a:p>
          <a:p>
            <a:pPr>
              <a:lnSpc>
                <a:spcPct val="90000"/>
              </a:lnSpc>
            </a:pPr>
            <a:endParaRPr lang="en-US" sz="3300" dirty="0"/>
          </a:p>
          <a:p>
            <a:pPr>
              <a:lnSpc>
                <a:spcPct val="90000"/>
              </a:lnSpc>
            </a:pPr>
            <a:endParaRPr lang="en-US" sz="3300" dirty="0"/>
          </a:p>
        </p:txBody>
      </p:sp>
      <p:sp>
        <p:nvSpPr>
          <p:cNvPr id="4"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2"/>
          <p:cNvSpPr txBox="1">
            <a:spLocks noChangeArrowheads="1"/>
          </p:cNvSpPr>
          <p:nvPr/>
        </p:nvSpPr>
        <p:spPr>
          <a:xfrm>
            <a:off x="762000" y="381000"/>
            <a:ext cx="75438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smtClean="0">
                <a:solidFill>
                  <a:srgbClr val="002147"/>
                </a:solidFill>
                <a:latin typeface="+mj-lt"/>
                <a:ea typeface="+mj-ea"/>
                <a:cs typeface="+mj-cs"/>
              </a:rPr>
              <a:t>Study Tasks</a:t>
            </a:r>
            <a:endParaRPr kumimoji="0" lang="en-US" sz="2800" b="0" i="0" u="sng" strike="noStrike" kern="1200" cap="none" spc="0" normalizeH="0" baseline="0" noProof="0" dirty="0" smtClean="0">
              <a:ln>
                <a:noFill/>
              </a:ln>
              <a:solidFill>
                <a:srgbClr val="002147"/>
              </a:solidFill>
              <a:effectLst/>
              <a:uLnTx/>
              <a:uFillTx/>
              <a:latin typeface="+mj-lt"/>
              <a:ea typeface="+mj-ea"/>
              <a:cs typeface="+mj-cs"/>
            </a:endParaRPr>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1447800"/>
            <a:ext cx="7239000" cy="3194721"/>
          </a:xfrm>
          <a:prstGeom prst="rect">
            <a:avLst/>
          </a:prstGeom>
          <a:noFill/>
        </p:spPr>
        <p:txBody>
          <a:bodyPr wrap="square" rtlCol="0">
            <a:spAutoFit/>
          </a:bodyPr>
          <a:lstStyle/>
          <a:p>
            <a:pPr>
              <a:buFont typeface="Arial" pitchFamily="34" charset="0"/>
              <a:buChar char="•"/>
            </a:pPr>
            <a:r>
              <a:rPr lang="en-US" sz="3200" dirty="0" smtClean="0"/>
              <a:t>ADDs and MPOs work through Transportation Committees to identify their projects</a:t>
            </a:r>
          </a:p>
          <a:p>
            <a:pPr>
              <a:spcBef>
                <a:spcPct val="20000"/>
              </a:spcBef>
              <a:buFont typeface="Arial" pitchFamily="34" charset="0"/>
              <a:buChar char="•"/>
            </a:pPr>
            <a:r>
              <a:rPr lang="en-US" sz="3200" dirty="0" smtClean="0"/>
              <a:t>Committee Representation</a:t>
            </a:r>
          </a:p>
          <a:p>
            <a:pPr marL="742950" lvl="1" indent="-285750">
              <a:spcBef>
                <a:spcPct val="20000"/>
              </a:spcBef>
              <a:buFont typeface="Arial" pitchFamily="34" charset="0"/>
              <a:buChar char="–"/>
            </a:pPr>
            <a:r>
              <a:rPr lang="en-US" sz="2800" dirty="0" smtClean="0"/>
              <a:t>Transportation Stakeholders</a:t>
            </a:r>
          </a:p>
          <a:p>
            <a:pPr marL="742950" lvl="1" indent="-285750">
              <a:spcBef>
                <a:spcPct val="20000"/>
              </a:spcBef>
              <a:buFont typeface="Arial" pitchFamily="34" charset="0"/>
              <a:buChar char="–"/>
            </a:pPr>
            <a:r>
              <a:rPr lang="en-US" sz="2800" dirty="0" smtClean="0"/>
              <a:t>Local Officials</a:t>
            </a:r>
          </a:p>
        </p:txBody>
      </p:sp>
      <p:pic>
        <p:nvPicPr>
          <p:cNvPr id="2049" name="Picture 1"/>
          <p:cNvPicPr>
            <a:picLocks noChangeAspect="1" noChangeArrowheads="1"/>
          </p:cNvPicPr>
          <p:nvPr/>
        </p:nvPicPr>
        <p:blipFill>
          <a:blip r:embed="rId3" cstate="print"/>
          <a:srcRect/>
          <a:stretch>
            <a:fillRect/>
          </a:stretch>
        </p:blipFill>
        <p:spPr bwMode="auto">
          <a:xfrm>
            <a:off x="2971800" y="4648200"/>
            <a:ext cx="4107264" cy="2057400"/>
          </a:xfrm>
          <a:prstGeom prst="rect">
            <a:avLst/>
          </a:prstGeom>
          <a:noFill/>
          <a:ln w="9525">
            <a:noFill/>
            <a:miter lim="800000"/>
            <a:headEnd/>
            <a:tailEnd/>
          </a:ln>
          <a:effectLst/>
        </p:spPr>
      </p:pic>
      <p:sp>
        <p:nvSpPr>
          <p:cNvPr id="5"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Rectangle 2"/>
          <p:cNvSpPr txBox="1">
            <a:spLocks noChangeArrowheads="1"/>
          </p:cNvSpPr>
          <p:nvPr/>
        </p:nvSpPr>
        <p:spPr>
          <a:xfrm>
            <a:off x="762000" y="381000"/>
            <a:ext cx="7543800" cy="457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147"/>
                </a:solidFill>
                <a:effectLst/>
                <a:uLnTx/>
                <a:uFillTx/>
                <a:latin typeface="+mj-lt"/>
                <a:ea typeface="+mj-ea"/>
                <a:cs typeface="+mj-cs"/>
              </a:rPr>
              <a:t>Transportation Committees</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
        <p:nvSpPr>
          <p:cNvPr id="8"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828800"/>
            <a:ext cx="6629400" cy="1219199"/>
          </a:xfrm>
        </p:spPr>
        <p:txBody>
          <a:bodyPr>
            <a:normAutofit fontScale="85000" lnSpcReduction="20000"/>
          </a:bodyPr>
          <a:lstStyle/>
          <a:p>
            <a:endParaRPr lang="en-US" dirty="0" smtClean="0"/>
          </a:p>
          <a:p>
            <a:r>
              <a:rPr lang="en-US" dirty="0" smtClean="0"/>
              <a:t>PIF - Project Identification Forms</a:t>
            </a:r>
          </a:p>
          <a:p>
            <a:pPr lvl="1"/>
            <a:r>
              <a:rPr lang="en-US" dirty="0" smtClean="0"/>
              <a:t>Submitted by ADDs &amp; MPOs</a:t>
            </a:r>
          </a:p>
          <a:p>
            <a:pPr>
              <a:buNone/>
            </a:pPr>
            <a:endParaRPr lang="en-US" dirty="0" smtClean="0"/>
          </a:p>
          <a:p>
            <a:endParaRPr lang="en-US" dirty="0"/>
          </a:p>
        </p:txBody>
      </p:sp>
      <p:sp>
        <p:nvSpPr>
          <p:cNvPr id="4" name="Rectangle 1"/>
          <p:cNvSpPr>
            <a:spLocks noChangeArrowheads="1" noChangeShapeType="1"/>
          </p:cNvSpPr>
          <p:nvPr/>
        </p:nvSpPr>
        <p:spPr bwMode="auto">
          <a:xfrm>
            <a:off x="1" y="1"/>
            <a:ext cx="1371600" cy="6857999"/>
          </a:xfrm>
          <a:prstGeom prst="rect">
            <a:avLst/>
          </a:prstGeom>
          <a:solidFill>
            <a:srgbClr val="002147"/>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 name="AutoShape 2"/>
          <p:cNvSpPr>
            <a:spLocks noChangeArrowheads="1" noChangeShapeType="1"/>
          </p:cNvSpPr>
          <p:nvPr/>
        </p:nvSpPr>
        <p:spPr bwMode="auto">
          <a:xfrm>
            <a:off x="381000" y="152400"/>
            <a:ext cx="4229100" cy="914400"/>
          </a:xfrm>
          <a:prstGeom prst="roundRect">
            <a:avLst>
              <a:gd name="adj" fmla="val 50000"/>
            </a:avLst>
          </a:prstGeom>
          <a:solidFill>
            <a:srgbClr val="FFFFFF"/>
          </a:solidFill>
          <a:ln w="0"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 name="Rectangle 2"/>
          <p:cNvSpPr txBox="1">
            <a:spLocks noChangeArrowheads="1"/>
          </p:cNvSpPr>
          <p:nvPr/>
        </p:nvSpPr>
        <p:spPr>
          <a:xfrm>
            <a:off x="762000" y="381000"/>
            <a:ext cx="7543800" cy="457200"/>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147"/>
                </a:solidFill>
                <a:effectLst/>
                <a:uLnTx/>
                <a:uFillTx/>
                <a:latin typeface="+mj-lt"/>
                <a:ea typeface="+mj-ea"/>
                <a:cs typeface="+mj-cs"/>
              </a:rPr>
              <a:t>So</a:t>
            </a:r>
            <a:r>
              <a:rPr kumimoji="0" lang="en-US" sz="3600" b="1" i="0" u="none" strike="noStrike" kern="1200" cap="none" spc="0" normalizeH="0" noProof="0" dirty="0" smtClean="0">
                <a:ln>
                  <a:noFill/>
                </a:ln>
                <a:solidFill>
                  <a:srgbClr val="002147"/>
                </a:solidFill>
                <a:effectLst/>
                <a:uLnTx/>
                <a:uFillTx/>
                <a:latin typeface="+mj-lt"/>
                <a:ea typeface="+mj-ea"/>
                <a:cs typeface="+mj-cs"/>
              </a:rPr>
              <a:t> how is a Project Identified?</a:t>
            </a:r>
            <a:endParaRPr kumimoji="0" lang="en-US" sz="2700" b="0" i="0" u="sng" strike="noStrike" kern="1200" cap="none" spc="0" normalizeH="0" baseline="0" noProof="0" dirty="0" smtClean="0">
              <a:ln>
                <a:noFill/>
              </a:ln>
              <a:solidFill>
                <a:srgbClr val="002147"/>
              </a:solidFill>
              <a:effectLst/>
              <a:uLnTx/>
              <a:uFillTx/>
              <a:latin typeface="+mj-lt"/>
              <a:ea typeface="+mj-ea"/>
              <a:cs typeface="+mj-cs"/>
            </a:endParaRPr>
          </a:p>
        </p:txBody>
      </p:sp>
      <p:sp>
        <p:nvSpPr>
          <p:cNvPr id="7" name="AutoShape 3"/>
          <p:cNvSpPr>
            <a:spLocks noChangeArrowheads="1" noChangeShapeType="1"/>
          </p:cNvSpPr>
          <p:nvPr/>
        </p:nvSpPr>
        <p:spPr bwMode="auto">
          <a:xfrm>
            <a:off x="838200" y="1066800"/>
            <a:ext cx="7924800" cy="285750"/>
          </a:xfrm>
          <a:prstGeom prst="roundRect">
            <a:avLst>
              <a:gd name="adj" fmla="val 50000"/>
            </a:avLst>
          </a:prstGeom>
          <a:solidFill>
            <a:srgbClr val="828A87"/>
          </a:solidFill>
          <a:ln w="0" algn="in">
            <a:noFill/>
            <a:round/>
            <a:headEnd/>
            <a:tailEnd/>
          </a:ln>
          <a:effectLst/>
        </p:spPr>
        <p:txBody>
          <a:bodyPr vert="horz" wrap="square" lIns="36576" tIns="36576" rIns="36576" bIns="36576" numCol="1" anchor="t" anchorCtr="0" compatLnSpc="1">
            <a:prstTxWarp prst="textNoShape">
              <a:avLst/>
            </a:prstTxWarp>
          </a:bodyPr>
          <a:lstStyle/>
          <a:p>
            <a:pPr algn="ct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Lynn Soporowski</Speakers>
    <Year xmlns="b47a5aad-adfb-4dac-9d3f-47090e67d565">2015</Year>
    <Section xmlns="b47a5aad-adfb-4dac-9d3f-47090e67d565">Planning</Section>
    <Day xmlns="b47a5aad-adfb-4dac-9d3f-47090e67d565">Wednesday</Day>
  </documentManagement>
</p:properties>
</file>

<file path=customXml/itemProps1.xml><?xml version="1.0" encoding="utf-8"?>
<ds:datastoreItem xmlns:ds="http://schemas.openxmlformats.org/officeDocument/2006/customXml" ds:itemID="{4D258F61-6C96-4AAD-9B72-A5695927A803}"/>
</file>

<file path=customXml/itemProps2.xml><?xml version="1.0" encoding="utf-8"?>
<ds:datastoreItem xmlns:ds="http://schemas.openxmlformats.org/officeDocument/2006/customXml" ds:itemID="{24C542B6-7D9C-4036-A67F-E94BEFA02B0B}"/>
</file>

<file path=customXml/itemProps3.xml><?xml version="1.0" encoding="utf-8"?>
<ds:datastoreItem xmlns:ds="http://schemas.openxmlformats.org/officeDocument/2006/customXml" ds:itemID="{876E4D89-E54B-440A-8736-24B4E8525E7E}"/>
</file>

<file path=docProps/app.xml><?xml version="1.0" encoding="utf-8"?>
<Properties xmlns="http://schemas.openxmlformats.org/officeDocument/2006/extended-properties" xmlns:vt="http://schemas.openxmlformats.org/officeDocument/2006/docPropsVTypes">
  <TotalTime>3103</TotalTime>
  <Words>3334</Words>
  <Application>Microsoft Office PowerPoint</Application>
  <PresentationFormat>On-screen Show (4:3)</PresentationFormat>
  <Paragraphs>574</Paragraphs>
  <Slides>73</Slides>
  <Notes>73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Office Theme</vt:lpstr>
      <vt:lpstr>Acrobat Document</vt:lpstr>
      <vt:lpstr>Planning – 101 – September 9, 2015</vt:lpstr>
      <vt:lpstr>Strategic Planning Branch</vt:lpstr>
      <vt:lpstr>Slide 3</vt:lpstr>
      <vt:lpstr>Slide 4</vt:lpstr>
      <vt:lpstr>Slide 5</vt:lpstr>
      <vt:lpstr>Slide 6</vt:lpstr>
      <vt:lpstr>Slide 7</vt:lpstr>
      <vt:lpstr>Slide 8</vt:lpstr>
      <vt:lpstr>Slide 9</vt:lpstr>
      <vt:lpstr>Project Identification Form</vt:lpstr>
      <vt:lpstr>Slide 11</vt:lpstr>
      <vt:lpstr>Slide 12</vt:lpstr>
      <vt:lpstr>Unscheduled Project Information</vt:lpstr>
      <vt:lpstr>Slide 14</vt:lpstr>
      <vt:lpstr>Slide 15</vt:lpstr>
      <vt:lpstr>Slide 16</vt:lpstr>
      <vt:lpstr>Slide 17</vt:lpstr>
      <vt:lpstr>Traffic and Equipment Management Branch</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Systems Branch Responsibilities</vt:lpstr>
      <vt:lpstr>Considerations for State Road Project Info</vt:lpstr>
      <vt:lpstr>Considerations for State Road Project Info</vt:lpstr>
      <vt:lpstr>Bypassed Sections of Roads</vt:lpstr>
      <vt:lpstr>District Suggestions for Routing and Maintenance Funding</vt:lpstr>
      <vt:lpstr>Slide 36</vt:lpstr>
      <vt:lpstr>Slide 37</vt:lpstr>
      <vt:lpstr>Slide 38</vt:lpstr>
      <vt:lpstr>Slide 39</vt:lpstr>
      <vt:lpstr>Historic Maps</vt:lpstr>
      <vt:lpstr>Data Management Branch</vt:lpstr>
      <vt:lpstr>Slide 42</vt:lpstr>
      <vt:lpstr>Slide 43</vt:lpstr>
      <vt:lpstr>Slide 44</vt:lpstr>
      <vt:lpstr>Slide 45</vt:lpstr>
      <vt:lpstr>Slide 46</vt:lpstr>
      <vt:lpstr>Slide 47</vt:lpstr>
      <vt:lpstr>Slide 48</vt:lpstr>
      <vt:lpstr>Slide 49</vt:lpstr>
      <vt:lpstr>Slide 50</vt:lpstr>
      <vt:lpstr>Slide 51</vt:lpstr>
      <vt:lpstr>Slide 52</vt:lpstr>
      <vt:lpstr>Modal Programs Branch</vt:lpstr>
      <vt:lpstr>Slide 54</vt:lpstr>
      <vt:lpstr>Slide 55</vt:lpstr>
      <vt:lpstr>Slide 56</vt:lpstr>
      <vt:lpstr>Riverports</vt:lpstr>
      <vt:lpstr>Railroads</vt:lpstr>
      <vt:lpstr>Slide 59</vt:lpstr>
      <vt:lpstr>Slide 60</vt:lpstr>
      <vt:lpstr>Compare…</vt:lpstr>
      <vt:lpstr>Freight</vt:lpstr>
      <vt:lpstr>Slide 63</vt:lpstr>
      <vt:lpstr>Slide 64</vt:lpstr>
      <vt:lpstr>Slide 65</vt:lpstr>
      <vt:lpstr>Slide 66</vt:lpstr>
      <vt:lpstr>Slide 67</vt:lpstr>
      <vt:lpstr>Slide 68</vt:lpstr>
      <vt:lpstr>Slide 69</vt:lpstr>
      <vt:lpstr>Slide 70</vt:lpstr>
      <vt:lpstr>Slide 71</vt:lpstr>
      <vt:lpstr>KYTC Division of Planning</vt:lpstr>
      <vt:lpstr>Slide 73</vt:lpstr>
    </vt:vector>
  </TitlesOfParts>
  <Company>Commonwealth of Kentucky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Ross, Steve  (KYTC)</dc:creator>
  <cp:lastModifiedBy>KYTC-Soporowski</cp:lastModifiedBy>
  <cp:revision>229</cp:revision>
  <dcterms:created xsi:type="dcterms:W3CDTF">2010-01-14T15:45:12Z</dcterms:created>
  <dcterms:modified xsi:type="dcterms:W3CDTF">2015-09-09T03:04:05Z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